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7" r:id="rId5"/>
    <p:sldId id="268" r:id="rId6"/>
    <p:sldId id="269" r:id="rId7"/>
    <p:sldId id="272" r:id="rId8"/>
    <p:sldId id="257" r:id="rId9"/>
    <p:sldId id="271" r:id="rId10"/>
    <p:sldId id="273" r:id="rId11"/>
    <p:sldId id="270" r:id="rId12"/>
    <p:sldId id="262" r:id="rId13"/>
    <p:sldId id="274" r:id="rId14"/>
    <p:sldId id="275" r:id="rId15"/>
    <p:sldId id="277" r:id="rId16"/>
    <p:sldId id="278" r:id="rId17"/>
    <p:sldId id="276" r:id="rId18"/>
    <p:sldId id="263" r:id="rId19"/>
    <p:sldId id="258" r:id="rId20"/>
    <p:sldId id="279" r:id="rId21"/>
    <p:sldId id="264" r:id="rId22"/>
    <p:sldId id="280" r:id="rId23"/>
    <p:sldId id="281" r:id="rId24"/>
    <p:sldId id="282" r:id="rId25"/>
    <p:sldId id="283" r:id="rId26"/>
    <p:sldId id="266" r:id="rId2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47" autoAdjust="0"/>
    <p:restoredTop sz="98081" autoAdjust="0"/>
  </p:normalViewPr>
  <p:slideViewPr>
    <p:cSldViewPr>
      <p:cViewPr>
        <p:scale>
          <a:sx n="50" d="100"/>
          <a:sy n="50" d="100"/>
        </p:scale>
        <p:origin x="-1176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37331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697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04956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89415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87435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94945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44010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9961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76615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5590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70981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ED1D4-B4B3-4AE5-BB68-16B0F89F6236}" type="datetimeFigureOut">
              <a:rPr lang="es-CO" smtClean="0"/>
              <a:t>16/04/2013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2C2E8-BEEA-4D51-ADE9-ACC452577DA2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08442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512" y="332657"/>
            <a:ext cx="8784976" cy="1224136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es-CO" dirty="0">
                <a:latin typeface="Gloucester MT Extra Condensed" pitchFamily="18" charset="0"/>
              </a:rPr>
              <a:t>JESÚS VIENE POR EL REMANENTE FIEL</a:t>
            </a:r>
          </a:p>
        </p:txBody>
      </p:sp>
      <p:pic>
        <p:nvPicPr>
          <p:cNvPr id="1026" name="Picture 2" descr="http://www.escuelacima.com/la-segunda-venida-de-cris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88840"/>
            <a:ext cx="590465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39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1584176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En este tema estudiaremos el tema más anhelado por los hijos de Dios a través de todos los siglos, la segunda venida de Cristo.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7544" y="5445224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Enoc, séptimo desde Adam, dijo: «He aquí, el </a:t>
            </a:r>
            <a:r>
              <a:rPr lang="es-CO" sz="2800" b="1" dirty="0"/>
              <a:t>Señor es venido con sus santos millares»</a:t>
            </a:r>
            <a:r>
              <a:rPr lang="es-CO" sz="2800" dirty="0"/>
              <a:t> </a:t>
            </a:r>
            <a:r>
              <a:rPr lang="es-CO" sz="2800" dirty="0">
                <a:solidFill>
                  <a:srgbClr val="FF0000"/>
                </a:solidFill>
              </a:rPr>
              <a:t>(Judas 14).</a:t>
            </a:r>
          </a:p>
        </p:txBody>
      </p:sp>
      <p:pic>
        <p:nvPicPr>
          <p:cNvPr id="5" name="Picture 2" descr="http://www.escuelacima.com/la-segunda-venida-de-cris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8"/>
            <a:ext cx="568863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44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76672"/>
            <a:ext cx="4402832" cy="597666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dirty="0" smtClean="0"/>
              <a:t>Jesús está ahora en el cielo intercediendo por cada uno de los seres humanos que decidan entregar su corazón a Él, pero, </a:t>
            </a:r>
            <a:r>
              <a:rPr lang="es-CO" sz="3600" i="1" dirty="0" smtClean="0">
                <a:solidFill>
                  <a:srgbClr val="FF0000"/>
                </a:solidFill>
              </a:rPr>
              <a:t>¿Qué </a:t>
            </a:r>
            <a:r>
              <a:rPr lang="es-CO" sz="3600" i="1" dirty="0">
                <a:solidFill>
                  <a:srgbClr val="FF0000"/>
                </a:solidFill>
              </a:rPr>
              <a:t>sucederá cuando </a:t>
            </a:r>
            <a:r>
              <a:rPr lang="es-CO" sz="3600" i="1" dirty="0" smtClean="0">
                <a:solidFill>
                  <a:srgbClr val="FF0000"/>
                </a:solidFill>
              </a:rPr>
              <a:t>se termine de predicar el Evangelio y Jesús </a:t>
            </a:r>
            <a:r>
              <a:rPr lang="es-CO" sz="3600" i="1" dirty="0">
                <a:solidFill>
                  <a:srgbClr val="FF0000"/>
                </a:solidFill>
              </a:rPr>
              <a:t>deje de interceder en el Santuario celestial</a:t>
            </a:r>
            <a:r>
              <a:rPr lang="es-CO" sz="3600" i="1" dirty="0" smtClean="0">
                <a:solidFill>
                  <a:srgbClr val="FF0000"/>
                </a:solidFill>
              </a:rPr>
              <a:t>?</a:t>
            </a:r>
            <a:endParaRPr lang="es-CO" sz="3600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palabrasdeezperanza.files.wordpress.com/2012/11/jesus-nuestro-abogad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468" y="1052736"/>
            <a:ext cx="3791744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61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402832" cy="59766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Apoc.22:11,12</a:t>
            </a:r>
            <a:r>
              <a:rPr lang="es-CO" dirty="0" smtClean="0"/>
              <a:t>.</a:t>
            </a:r>
            <a:r>
              <a:rPr lang="es-CO" dirty="0"/>
              <a:t> El que es injusto, sea injusto todavía; y el que es inmundo, sea inmundo todavía; y el que es justo, practique la justicia todavía; y el que es santo, santifíquese todavía. </a:t>
            </a:r>
            <a:r>
              <a:rPr lang="es-CO" b="1" baseline="30000" dirty="0" smtClean="0"/>
              <a:t>12 </a:t>
            </a:r>
            <a:r>
              <a:rPr lang="es-CO" dirty="0"/>
              <a:t>He aquí yo vengo pronto, y mi galardón conmigo, para recompensar a cada uno </a:t>
            </a:r>
            <a:r>
              <a:rPr lang="es-CO" i="1" u="sng" dirty="0"/>
              <a:t>según sea su obra.</a:t>
            </a:r>
          </a:p>
        </p:txBody>
      </p:sp>
      <p:pic>
        <p:nvPicPr>
          <p:cNvPr id="4098" name="Picture 2" descr="http://t1.gstatic.com/images?q=tbn:ANd9GcRr5L-qrmfB-mt1Zapxl8hQZb_LwkeAbGK-8EgWyKC6HSrV65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2656"/>
            <a:ext cx="3888432" cy="291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1.gstatic.com/images?q=tbn:ANd9GcSbzBRg_AC8gLLOqYRWbQ-n6Tn0Vny8fRPUch773k-J_YGwAhk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29000"/>
            <a:ext cx="331236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81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Estas </a:t>
            </a:r>
            <a:r>
              <a:rPr lang="es-CO" dirty="0"/>
              <a:t>palabras se aplican especialmente al tiempo cuando se decidirá irrevocablemente el futuro de cada persona.  Ese decreto se pronunciará al concluir el juicio investigador </a:t>
            </a:r>
            <a:r>
              <a:rPr lang="es-CO" dirty="0" smtClean="0"/>
              <a:t>mencionado en </a:t>
            </a:r>
            <a:r>
              <a:rPr lang="es-CO" dirty="0" smtClean="0">
                <a:solidFill>
                  <a:srgbClr val="FF0000"/>
                </a:solidFill>
              </a:rPr>
              <a:t>(Apoc.14:7)</a:t>
            </a:r>
            <a:r>
              <a:rPr lang="es-CO" dirty="0" smtClean="0"/>
              <a:t>, donde dice: «</a:t>
            </a:r>
            <a:r>
              <a:rPr lang="es-CO" i="1" u="sng" dirty="0" smtClean="0"/>
              <a:t>Ha llegado la hora de su juicio</a:t>
            </a:r>
            <a:r>
              <a:rPr lang="es-CO" dirty="0" smtClean="0"/>
              <a:t>» 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Algunos </a:t>
            </a:r>
            <a:r>
              <a:rPr lang="es-CO" dirty="0"/>
              <a:t>ven una aplicación más amplia de estas declaraciones cuando se comparan con las palabras de Cristo en la parábola de la cizaña</a:t>
            </a:r>
            <a:r>
              <a:rPr lang="es-CO" dirty="0" smtClean="0"/>
              <a:t>: “</a:t>
            </a:r>
            <a:r>
              <a:rPr lang="es-CO" i="1" u="sng" dirty="0" smtClean="0"/>
              <a:t>Dejad </a:t>
            </a:r>
            <a:r>
              <a:rPr lang="es-CO" i="1" u="sng" dirty="0"/>
              <a:t>crecer juntamente lo uno y lo </a:t>
            </a:r>
            <a:r>
              <a:rPr lang="es-CO" i="1" u="sng" dirty="0" smtClean="0"/>
              <a:t>otro </a:t>
            </a:r>
            <a:r>
              <a:rPr lang="es-CO" i="1" dirty="0" smtClean="0"/>
              <a:t>(EN LA IGLESIA)</a:t>
            </a:r>
            <a:r>
              <a:rPr lang="es-CO" i="1" u="sng" dirty="0" smtClean="0"/>
              <a:t> </a:t>
            </a:r>
            <a:r>
              <a:rPr lang="es-CO" i="1" u="sng" dirty="0"/>
              <a:t>hasta la siega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Mat.13:30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No </a:t>
            </a:r>
            <a:r>
              <a:rPr lang="es-CO" dirty="0"/>
              <a:t>debe impedirse el libre albedrío.  </a:t>
            </a:r>
            <a:r>
              <a:rPr lang="es-CO" i="1" u="sng" dirty="0"/>
              <a:t>Los seres humanos deben vivir de acuerdo con sus propias elecciones para que manifiesten su verdadero carácter</a:t>
            </a:r>
            <a:r>
              <a:rPr lang="es-CO" dirty="0"/>
              <a:t>.  Cada persona de cada época manifestará en la segunda venida de Cristo a cuál escogió pertenecer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Extraido el C.B.A.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19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lecha derecha"/>
          <p:cNvSpPr/>
          <p:nvPr/>
        </p:nvSpPr>
        <p:spPr>
          <a:xfrm>
            <a:off x="2094113" y="3717032"/>
            <a:ext cx="4422103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2937012" y="624842"/>
            <a:ext cx="23042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Tiempo de gracia.</a:t>
            </a:r>
          </a:p>
          <a:p>
            <a:pPr algn="ctr"/>
            <a:r>
              <a:rPr lang="es-CO" sz="2400" b="1" dirty="0" smtClean="0"/>
              <a:t> Usted </a:t>
            </a:r>
            <a:r>
              <a:rPr lang="es-CO" sz="2400" b="1" dirty="0"/>
              <a:t>y yo nos encontramos en este </a:t>
            </a:r>
            <a:r>
              <a:rPr lang="es-CO" sz="2400" b="1" dirty="0" smtClean="0"/>
              <a:t>intermedio, mientras tanto, el Evangelio es predicado.</a:t>
            </a:r>
            <a:endParaRPr lang="es-CO" sz="2400" b="1" dirty="0"/>
          </a:p>
        </p:txBody>
      </p:sp>
      <p:sp>
        <p:nvSpPr>
          <p:cNvPr id="7" name="6 Rectángulo"/>
          <p:cNvSpPr/>
          <p:nvPr/>
        </p:nvSpPr>
        <p:spPr>
          <a:xfrm>
            <a:off x="343313" y="954287"/>
            <a:ext cx="202613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 </a:t>
            </a:r>
            <a:r>
              <a:rPr lang="es-CO" sz="2400" b="1" dirty="0">
                <a:solidFill>
                  <a:srgbClr val="FF0000"/>
                </a:solidFill>
              </a:rPr>
              <a:t>En 1.844 </a:t>
            </a:r>
            <a:r>
              <a:rPr lang="es-CO" sz="2400" b="1" dirty="0" smtClean="0">
                <a:solidFill>
                  <a:srgbClr val="FF0000"/>
                </a:solidFill>
              </a:rPr>
              <a:t>comenzó </a:t>
            </a:r>
            <a:r>
              <a:rPr lang="es-CO" sz="2400" b="1" dirty="0">
                <a:solidFill>
                  <a:srgbClr val="FF0000"/>
                </a:solidFill>
              </a:rPr>
              <a:t>el juicio investigados</a:t>
            </a:r>
            <a:r>
              <a:rPr lang="es-CO" sz="2400" b="1" dirty="0" smtClean="0">
                <a:solidFill>
                  <a:srgbClr val="FF0000"/>
                </a:solidFill>
              </a:rPr>
              <a:t>. Comenzó a purificar el Santuario  </a:t>
            </a:r>
            <a:endParaRPr lang="es-CO" sz="2400" b="1" dirty="0">
              <a:solidFill>
                <a:srgbClr val="FF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940152" y="954287"/>
            <a:ext cx="25552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Se termina la predicación y Cristo </a:t>
            </a:r>
            <a:r>
              <a:rPr lang="es-CO" sz="2400" b="1" dirty="0">
                <a:solidFill>
                  <a:srgbClr val="FF0000"/>
                </a:solidFill>
              </a:rPr>
              <a:t>deja de interceder</a:t>
            </a:r>
            <a:r>
              <a:rPr lang="es-CO" sz="2400" b="1" dirty="0" smtClean="0">
                <a:solidFill>
                  <a:srgbClr val="FF0000"/>
                </a:solidFill>
              </a:rPr>
              <a:t>. Segunda venida de Cristo</a:t>
            </a:r>
            <a:endParaRPr lang="es-CO" sz="2400" b="1" dirty="0">
              <a:solidFill>
                <a:srgbClr val="FF00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43313" y="3678444"/>
            <a:ext cx="1750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dirty="0"/>
              <a:t>Apoc.14:7.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516216" y="3678444"/>
            <a:ext cx="2448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 smtClean="0"/>
              <a:t>Apoc.22:11,12. </a:t>
            </a:r>
            <a:endParaRPr lang="es-CO" sz="2800" dirty="0"/>
          </a:p>
        </p:txBody>
      </p:sp>
      <p:sp>
        <p:nvSpPr>
          <p:cNvPr id="11" name="10 Rectángulo"/>
          <p:cNvSpPr/>
          <p:nvPr/>
        </p:nvSpPr>
        <p:spPr>
          <a:xfrm>
            <a:off x="2094113" y="4509120"/>
            <a:ext cx="39900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Las </a:t>
            </a:r>
            <a:r>
              <a:rPr lang="es-CO" sz="3200" dirty="0" smtClean="0">
                <a:solidFill>
                  <a:srgbClr val="FF0000"/>
                </a:solidFill>
              </a:rPr>
              <a:t>profecías </a:t>
            </a:r>
            <a:r>
              <a:rPr lang="es-CO" sz="3200" dirty="0">
                <a:solidFill>
                  <a:srgbClr val="FF0000"/>
                </a:solidFill>
              </a:rPr>
              <a:t>nos dicen que nos encontramos </a:t>
            </a:r>
            <a:r>
              <a:rPr lang="es-CO" sz="3200" dirty="0" smtClean="0">
                <a:solidFill>
                  <a:srgbClr val="FF0000"/>
                </a:solidFill>
              </a:rPr>
              <a:t>aquí </a:t>
            </a:r>
            <a:r>
              <a:rPr lang="es-CO" sz="3200" dirty="0" smtClean="0"/>
              <a:t>Lea (Luc.21:28).</a:t>
            </a:r>
            <a:endParaRPr lang="es-CO" sz="3200" dirty="0"/>
          </a:p>
        </p:txBody>
      </p:sp>
      <p:sp>
        <p:nvSpPr>
          <p:cNvPr id="12" name="11 Flecha izquierda"/>
          <p:cNvSpPr/>
          <p:nvPr/>
        </p:nvSpPr>
        <p:spPr>
          <a:xfrm rot="4732822">
            <a:off x="5758635" y="4653922"/>
            <a:ext cx="172298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6729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Los eventos se ven por doquier:</a:t>
            </a:r>
            <a:b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</a:br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 no falta sino que tu te decidas por Él.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3074" name="Picture 2" descr="http://u.jimdo.com/www34/o/s53032a36bbe7254d/img/i9e42dbca57f89299/1336827758/std/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71296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29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792088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i="1" dirty="0" smtClean="0">
                <a:latin typeface="Algerian" pitchFamily="82" charset="0"/>
              </a:rPr>
              <a:t>¿Cómo será la venida de Jesús?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23528" y="1484784"/>
            <a:ext cx="534348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FF0000"/>
                </a:solidFill>
              </a:rPr>
              <a:t>Hech.1:11</a:t>
            </a:r>
            <a:r>
              <a:rPr lang="es-CO" sz="2800" dirty="0" smtClean="0"/>
              <a:t>;</a:t>
            </a:r>
            <a:r>
              <a:rPr lang="es-CO" sz="2800" dirty="0"/>
              <a:t> los cuales también les dijeron: Varones galileos, ¿por qué estáis mirando al cielo? Este mismo Jesús, que ha sido tomado de vosotros al cielo, </a:t>
            </a:r>
            <a:r>
              <a:rPr lang="es-CO" sz="2800" i="1" u="sng" dirty="0"/>
              <a:t>así vendrá como le habéis visto ir al </a:t>
            </a:r>
            <a:r>
              <a:rPr lang="es-CO" sz="2800" i="1" u="sng" dirty="0" smtClean="0"/>
              <a:t>cielo.</a:t>
            </a:r>
            <a:endParaRPr lang="es-CO" sz="2800" i="1" u="sng" dirty="0"/>
          </a:p>
        </p:txBody>
      </p:sp>
      <p:pic>
        <p:nvPicPr>
          <p:cNvPr id="1026" name="Picture 2" descr="http://www.cartoons4christians.com/Hechos-1-La-ascensi%C3%B3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543" y="1515008"/>
            <a:ext cx="3192388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366364" y="4365104"/>
            <a:ext cx="55681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3200" i="1" dirty="0" smtClean="0">
                <a:solidFill>
                  <a:srgbClr val="FF0000"/>
                </a:solidFill>
              </a:rPr>
              <a:t>Aquí </a:t>
            </a:r>
            <a:r>
              <a:rPr lang="es-CO" sz="3200" i="1" dirty="0">
                <a:solidFill>
                  <a:srgbClr val="FF0000"/>
                </a:solidFill>
              </a:rPr>
              <a:t>hay dos cosas </a:t>
            </a:r>
            <a:r>
              <a:rPr lang="es-CO" sz="3200" i="1" dirty="0" smtClean="0">
                <a:solidFill>
                  <a:srgbClr val="FF0000"/>
                </a:solidFill>
              </a:rPr>
              <a:t>para </a:t>
            </a:r>
            <a:r>
              <a:rPr lang="es-CO" sz="3200" i="1" dirty="0">
                <a:solidFill>
                  <a:srgbClr val="FF0000"/>
                </a:solidFill>
              </a:rPr>
              <a:t>resaltar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3527" y="4971374"/>
            <a:ext cx="857740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 smtClean="0"/>
              <a:t>1)</a:t>
            </a:r>
            <a:r>
              <a:rPr lang="es-CO" sz="2400" dirty="0" smtClean="0"/>
              <a:t>. </a:t>
            </a:r>
            <a:r>
              <a:rPr lang="es-CO" sz="2400" b="1" u="sng" dirty="0" smtClean="0"/>
              <a:t>“¿</a:t>
            </a:r>
            <a:r>
              <a:rPr lang="es-CO" sz="2400" b="1" u="sng" dirty="0"/>
              <a:t>por qué estáis mirando al cielo?</a:t>
            </a:r>
            <a:r>
              <a:rPr lang="es-CO" sz="2400" dirty="0"/>
              <a:t>” </a:t>
            </a:r>
            <a:r>
              <a:rPr lang="es-CO" sz="2400" dirty="0" smtClean="0"/>
              <a:t> El </a:t>
            </a:r>
            <a:r>
              <a:rPr lang="es-CO" sz="2400" dirty="0"/>
              <a:t>os ha dado una obra que hacer como preparación para su retorno</a:t>
            </a:r>
            <a:r>
              <a:rPr lang="es-CO" sz="2400" dirty="0" smtClean="0"/>
              <a:t>. (</a:t>
            </a:r>
            <a:r>
              <a:rPr lang="es-CO" sz="2400" b="1" dirty="0" smtClean="0">
                <a:solidFill>
                  <a:srgbClr val="FF0000"/>
                </a:solidFill>
              </a:rPr>
              <a:t>1</a:t>
            </a:r>
            <a:r>
              <a:rPr lang="es-CO" sz="2400" dirty="0" smtClean="0"/>
              <a:t>), Sus caracteres debían ser transformados. Y (</a:t>
            </a:r>
            <a:r>
              <a:rPr lang="es-CO" sz="2400" b="1" dirty="0" smtClean="0">
                <a:solidFill>
                  <a:srgbClr val="FF0000"/>
                </a:solidFill>
              </a:rPr>
              <a:t>2</a:t>
            </a:r>
            <a:r>
              <a:rPr lang="es-CO" sz="2400" dirty="0" smtClean="0"/>
              <a:t>), Debían predicar el Evangelio a todo el mundo para que otros también se salvaran.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58818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04664"/>
            <a:ext cx="4536504" cy="6264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b="1" dirty="0" smtClean="0"/>
              <a:t>2)</a:t>
            </a:r>
            <a:r>
              <a:rPr lang="es-CO" b="1" dirty="0" smtClean="0"/>
              <a:t>. </a:t>
            </a:r>
            <a:r>
              <a:rPr lang="es-CO" b="1" u="sng" dirty="0" smtClean="0"/>
              <a:t>Este </a:t>
            </a:r>
            <a:r>
              <a:rPr lang="es-CO" b="1" u="sng" dirty="0"/>
              <a:t>mismo </a:t>
            </a:r>
            <a:r>
              <a:rPr lang="es-CO" b="1" u="sng" dirty="0" smtClean="0"/>
              <a:t>Jesús, así vendrá.</a:t>
            </a:r>
            <a:r>
              <a:rPr lang="es-CO" b="1" dirty="0" smtClean="0"/>
              <a:t> </a:t>
            </a:r>
            <a:r>
              <a:rPr lang="es-CO" dirty="0" smtClean="0"/>
              <a:t>El </a:t>
            </a:r>
            <a:r>
              <a:rPr lang="es-CO" dirty="0"/>
              <a:t>mismo Jesús a quien los discípulos habían conocido íntimamente durante los tres años y medio que acababan de transcurrir.  Aunque había resucitado y ascendido al cielo como el Hijo de Dios, aún retenía su naturaleza </a:t>
            </a:r>
            <a:r>
              <a:rPr lang="es-CO" dirty="0" smtClean="0"/>
              <a:t>humana </a:t>
            </a:r>
            <a:r>
              <a:rPr lang="es-CO" dirty="0" smtClean="0">
                <a:solidFill>
                  <a:srgbClr val="FF0000"/>
                </a:solidFill>
              </a:rPr>
              <a:t>(DTG </a:t>
            </a:r>
            <a:r>
              <a:rPr lang="es-CO" dirty="0">
                <a:solidFill>
                  <a:srgbClr val="FF0000"/>
                </a:solidFill>
              </a:rPr>
              <a:t>14-17). </a:t>
            </a:r>
          </a:p>
        </p:txBody>
      </p:sp>
      <p:pic>
        <p:nvPicPr>
          <p:cNvPr id="2050" name="Picture 2" descr="http://t0.gstatic.com/images?q=tbn:ANd9GcTo8bUCJlzlsXw65cfqodbq7Qf2IX9woh5wiIV4RuU9Rhpo_8qRc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110" y="476672"/>
            <a:ext cx="444989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83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Esta promesa tiene cuatro señales distintivas</a:t>
            </a:r>
            <a:endParaRPr lang="es-CO" b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/>
              <a:t>Según esa promesa, la venida de Jesús deberá ser: </a:t>
            </a:r>
            <a:endParaRPr lang="es-CO" b="1" dirty="0" smtClean="0"/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b="1" dirty="0" smtClean="0"/>
              <a:t>). personal</a:t>
            </a:r>
            <a:r>
              <a:rPr lang="es-CO" b="1" dirty="0"/>
              <a:t>: “este mismo Jesús </a:t>
            </a:r>
            <a:r>
              <a:rPr lang="es-CO" b="1" dirty="0">
                <a:solidFill>
                  <a:srgbClr val="FF0000"/>
                </a:solidFill>
              </a:rPr>
              <a:t>(DTG 771-772</a:t>
            </a:r>
            <a:r>
              <a:rPr lang="es-CO" b="1" dirty="0" smtClean="0">
                <a:solidFill>
                  <a:srgbClr val="FF0000"/>
                </a:solidFill>
              </a:rPr>
              <a:t>)</a:t>
            </a:r>
            <a:r>
              <a:rPr lang="es-CO" b="1" dirty="0"/>
              <a:t>.</a:t>
            </a:r>
            <a:endParaRPr lang="es-CO" b="1" dirty="0" smtClean="0"/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b="1" dirty="0" smtClean="0"/>
              <a:t>). visible</a:t>
            </a:r>
            <a:r>
              <a:rPr lang="es-CO" b="1" dirty="0"/>
              <a:t>: “como le habéis visto ir”; </a:t>
            </a:r>
            <a:endParaRPr lang="es-CO" b="1" dirty="0" smtClean="0"/>
          </a:p>
          <a:p>
            <a:pPr marL="0" indent="0"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3</a:t>
            </a:r>
            <a:r>
              <a:rPr lang="es-CO" b="1" dirty="0" smtClean="0"/>
              <a:t>). </a:t>
            </a:r>
            <a:r>
              <a:rPr lang="es-CO" b="1" dirty="0"/>
              <a:t>acompañada de nubes: “una nube... lo ocultó</a:t>
            </a:r>
            <a:r>
              <a:rPr lang="es-CO" b="1" dirty="0" smtClean="0"/>
              <a:t>”, </a:t>
            </a:r>
            <a:r>
              <a:rPr lang="es-CO" b="1" dirty="0" smtClean="0">
                <a:solidFill>
                  <a:srgbClr val="FF0000"/>
                </a:solidFill>
              </a:rPr>
              <a:t>Mat.24:30 </a:t>
            </a:r>
          </a:p>
          <a:p>
            <a:pPr marL="0" indent="0"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4</a:t>
            </a:r>
            <a:r>
              <a:rPr lang="es-CO" b="1" dirty="0" smtClean="0"/>
              <a:t>). </a:t>
            </a:r>
            <a:r>
              <a:rPr lang="es-CO" b="1" dirty="0"/>
              <a:t>segura: “así vendrá”. </a:t>
            </a:r>
          </a:p>
          <a:p>
            <a:pPr algn="ctr"/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Esta </a:t>
            </a:r>
            <a:r>
              <a:rPr lang="es-CO" b="1" dirty="0"/>
              <a:t>sencilla aunque solemne promesa de los consejeros angélicos le imprime a la doctrina de la segunda venida de Cristo una completa certeza, asegurada por la realidad de la ascensión.  Todo -</a:t>
            </a:r>
            <a:r>
              <a:rPr lang="es-CO" b="1" i="1" u="sng" dirty="0"/>
              <a:t>acontecimiento y promesa</a:t>
            </a:r>
            <a:r>
              <a:rPr lang="es-CO" b="1" dirty="0"/>
              <a:t>- es verdad, o ninguno de los dos lo es.  </a:t>
            </a:r>
            <a:r>
              <a:rPr lang="es-CO" b="1" dirty="0">
                <a:latin typeface="Agency FB" pitchFamily="34" charset="0"/>
              </a:rPr>
              <a:t>Sin la segunda venida de Cristo, toda la obra anterior del plan de redención sería tan vana como lo sería la siembra y el cultivo sin la cosecha.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2124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4042792" cy="302433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Apoc.1:7</a:t>
            </a:r>
            <a:r>
              <a:rPr lang="es-CO" dirty="0" smtClean="0"/>
              <a:t>.</a:t>
            </a:r>
            <a:r>
              <a:rPr lang="es-CO" dirty="0"/>
              <a:t> He aquí que viene con las nubes, y </a:t>
            </a:r>
            <a:r>
              <a:rPr lang="es-CO" i="1" u="sng" dirty="0"/>
              <a:t>todo ojo le verá</a:t>
            </a:r>
            <a:r>
              <a:rPr lang="es-CO" dirty="0"/>
              <a:t>, y los que le traspasaron; y todos los linajes de la tierra se lamentarán sobre él. Así sea. Amén.</a:t>
            </a:r>
            <a:r>
              <a:rPr lang="es-CO" dirty="0" smtClean="0"/>
              <a:t> </a:t>
            </a:r>
            <a:endParaRPr lang="es-CO" dirty="0"/>
          </a:p>
          <a:p>
            <a:endParaRPr lang="es-CO" dirty="0"/>
          </a:p>
        </p:txBody>
      </p:sp>
      <p:pic>
        <p:nvPicPr>
          <p:cNvPr id="4" name="Picture 2" descr="http://www.escuelacima.com/la-segunda-venida-de-cris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2656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3645024"/>
            <a:ext cx="9144000" cy="30469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i="1" dirty="0"/>
              <a:t> </a:t>
            </a:r>
            <a:r>
              <a:rPr lang="es-CO" sz="2400" dirty="0"/>
              <a:t>Los hombres Le crucificaron; pero llegará el día cuando Le vean otra vez, y entonces Él no será una figura quebrantada en una cruz, sino una figura regia a la que se haya entregado el dominio universal.</a:t>
            </a:r>
          </a:p>
          <a:p>
            <a:pPr algn="ctr"/>
            <a:r>
              <a:rPr lang="es-CO" sz="2400" dirty="0"/>
              <a:t>La primera referencia de estas palabras </a:t>
            </a:r>
            <a:r>
              <a:rPr lang="es-CO" sz="2400" dirty="0" smtClean="0"/>
              <a:t>– «</a:t>
            </a:r>
            <a:r>
              <a:rPr lang="es-CO" sz="2400" i="1" u="sng" dirty="0" smtClean="0"/>
              <a:t>los que le traspasaron</a:t>
            </a:r>
            <a:r>
              <a:rPr lang="es-CO" sz="2400" dirty="0" smtClean="0"/>
              <a:t>» - es </a:t>
            </a:r>
            <a:r>
              <a:rPr lang="es-CO" sz="2400" dirty="0"/>
              <a:t>a los judíos y a los Romanos que crucificaron de hecho a Jesús. </a:t>
            </a:r>
            <a:r>
              <a:rPr lang="es-CO" sz="2400" b="1" i="1" dirty="0">
                <a:latin typeface="Agency FB" pitchFamily="34" charset="0"/>
              </a:rPr>
              <a:t>Pero en todo tiempo, todos los que pecan Le crucifican otra vez</a:t>
            </a:r>
            <a:r>
              <a:rPr lang="es-CO" sz="2400" dirty="0"/>
              <a:t>. Llegará el día cuando los que despreciaron y se opusieron a Jesucristo Le verán como Señor del universo y juez de sus almas</a:t>
            </a:r>
            <a:r>
              <a:rPr lang="es-CO" sz="2400" dirty="0" smtClean="0"/>
              <a:t>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195181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es-CO" sz="3600" dirty="0">
                <a:latin typeface="Algerian" pitchFamily="82" charset="0"/>
              </a:rPr>
              <a:t>¿Se sabe la fecha del regreso de Jesús?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2548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Mat.24:36</a:t>
            </a:r>
            <a:r>
              <a:rPr lang="es-CO" dirty="0" smtClean="0"/>
              <a:t>.</a:t>
            </a:r>
            <a:r>
              <a:rPr lang="es-CO" dirty="0"/>
              <a:t> Pero del </a:t>
            </a:r>
            <a:r>
              <a:rPr lang="es-CO" u="sng" dirty="0"/>
              <a:t>día</a:t>
            </a:r>
            <a:r>
              <a:rPr lang="es-CO" dirty="0"/>
              <a:t> y la </a:t>
            </a:r>
            <a:r>
              <a:rPr lang="es-CO" u="sng" dirty="0"/>
              <a:t>hora</a:t>
            </a:r>
            <a:r>
              <a:rPr lang="es-CO" dirty="0"/>
              <a:t> nadie sabe, ni aun los ángeles de los cielos, sino sólo mi Padre.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4509120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dirty="0"/>
              <a:t>Quienes se sientan tentados a calcular </a:t>
            </a:r>
            <a:r>
              <a:rPr lang="es-CO" sz="2400" i="1" u="sng" dirty="0"/>
              <a:t>precisamente</a:t>
            </a:r>
            <a:r>
              <a:rPr lang="es-CO" sz="2400" dirty="0"/>
              <a:t> cuántos años pueden faltar hasta la venida de Cristo</a:t>
            </a:r>
            <a:r>
              <a:rPr lang="es-CO" sz="2400" dirty="0" smtClean="0"/>
              <a:t>, </a:t>
            </a:r>
            <a:r>
              <a:rPr lang="es-CO" sz="2400" dirty="0"/>
              <a:t>harían bien en considerar el consejo que se presenta </a:t>
            </a:r>
            <a:r>
              <a:rPr lang="es-CO" sz="2400" dirty="0" smtClean="0"/>
              <a:t>aquí.  </a:t>
            </a:r>
            <a:r>
              <a:rPr lang="es-CO" sz="2400" dirty="0"/>
              <a:t>Es el privilegio y el deber de los cristianos permanecer alerta, observar las señales del retorno de Jesús, y saber cuándo se acerca su </a:t>
            </a:r>
            <a:r>
              <a:rPr lang="es-CO" sz="2400" dirty="0" smtClean="0"/>
              <a:t>venida; lea</a:t>
            </a:r>
            <a:r>
              <a:rPr lang="es-CO" sz="2400" dirty="0" smtClean="0">
                <a:solidFill>
                  <a:srgbClr val="FF0000"/>
                </a:solidFill>
              </a:rPr>
              <a:t> (Mat.24:33</a:t>
            </a:r>
            <a:r>
              <a:rPr lang="es-CO" sz="2400" dirty="0">
                <a:solidFill>
                  <a:srgbClr val="FF0000"/>
                </a:solidFill>
              </a:rPr>
              <a:t>).</a:t>
            </a:r>
          </a:p>
        </p:txBody>
      </p:sp>
      <p:pic>
        <p:nvPicPr>
          <p:cNvPr id="5" name="Picture 2" descr="http://t0.gstatic.com/images?q=tbn:ANd9GcTo8bUCJlzlsXw65cfqodbq7Qf2IX9woh5wiIV4RuU9Rhpo_8qRc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374441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32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800200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Para ello debemos atenernos (</a:t>
            </a: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),a las Escrituras. (</a:t>
            </a: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), a los eventos que señalan su venida. Y (</a:t>
            </a:r>
            <a:r>
              <a:rPr lang="es-CO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), a las revelaciones del Espíritu de Profecía.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699792" y="1988840"/>
            <a:ext cx="38884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Ya vimos que el «</a:t>
            </a:r>
            <a:r>
              <a:rPr lang="es-CO" sz="3200" i="1" u="sng" dirty="0"/>
              <a:t>día y la hora nadie lo sabe</a:t>
            </a:r>
            <a:r>
              <a:rPr lang="es-CO" sz="3200" dirty="0"/>
              <a:t>», las profecías que anuncian su regreso se han ido cumpliendo una tras otra, pero. ¿qué dice el Espíritu de Profecía? </a:t>
            </a:r>
          </a:p>
        </p:txBody>
      </p:sp>
      <p:pic>
        <p:nvPicPr>
          <p:cNvPr id="1026" name="Picture 2" descr="http://t0.gstatic.com/images?q=tbn:ANd9GcS5GUBqh6tYvNF8ZGrjeDqvd3zcpNCPN79LTcgwKJ2gUO0VD9g5S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8867">
            <a:off x="425774" y="2147101"/>
            <a:ext cx="1888669" cy="1704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3.gstatic.com/images?q=tbn:ANd9GcSPEtDRkE3r4tE8YEK5lM_pMXgHJEIzSV8GJ9wqvuzsCImThvy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26277"/>
            <a:ext cx="215265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data:image/jpeg;base64,/9j/4AAQSkZJRgABAQAAAQABAAD/2wCEAAkGBhQSERUUEhQVFRUUFxYVGBcVFBUXGBQUGBgaFBQUGBcXHCYeFxojGRgXHy8gIycpLCwsFR4xNTAqNSYrLCkBCQoKDgwOGg8PGiwkHyQ0KiwsKSwsLCwsLCksLC8sKSwsLCwsLCwsKSksKSwsLCwsLCksLCksLCwsLCwsLCwsKf/AABEIALcBEwMBIgACEQEDEQH/xAAbAAABBQEBAAAAAAAAAAAAAAAGAAIDBAUBB//EAEcQAAEDAQUEBQgGCAYCAwAAAAEAAhEDBAUSITEGIkFRYXFygbETIyQykaGywUJic4LR8AcUMzRSouHxJUNjdIPCFVMWo7P/xAAaAQADAQEBAQAAAAAAAAAAAAACAwQBAAUG/8QAMBEAAgEDAgMGBQQDAAAAAAAAAAECAxExITISQYEEIjNRccFCYZGx8BMjodFDUuH/2gAMAwEAAhEDEQA/AA6hWcycJLZ1gkTxg8wtantA45VGteI5eye9ZTCu4OSlsfROEZZRjbSHcA5uCs2Kk3EwVCcEtDo1w5YiO5VNoHEupt+srTtfwRLAiavUYbf/ABlgZVfYaraofDGY3lrqZJAJAGRmSN4DRBd9UqoeW1m4XhrWRpk1oaw9OQ14qHyhaZaSDzBiO8Kd9pfXqNNRxe5zmNxE5xIACB6agQg1LXX7m/dF3l96AxlRpM62kgNaQi9zW1mNdibk/EG1Mmu13T3eCwbpZF5VnTHm2A9eIgeC332I1KTd1pwuBwOdhDhhdofZkpbvjXQQ/EBa8bE+m5xc3ACSRhzbroDx4IcuewNq22uH1G0hmMbhLQQMgcxrEIttteqxrqbgcDpwtdJgcIdqYH9kNbLua202h7nYC2oC12DGA9rpEt+kMojpHJObsnYtlxPh9vT88y1emzdWmMUNqMz85SOJvflLe8LI2dbNoe2BENJEcRx60emu0txgNpuA33WUgFpiAX0HHdPCcz1FB+zhx2y0OBnpiJ6YOmXilUZN3TCjJyaT/NGPvG6KTycTRPPvzzGcIYvXZp1Mk05c3WNXAfNei3hdDvWYQ8ZTEA6DOB1jLXPQLIq1MInlJz4RnxTVUlFjp9mo1435+Z5wWkariLrDSFSi3HvYXPABzgEk8VTtOzgcdx2GYyIJAnqz8VSqqvZnjPskrXjqDq6Crt7XLWsz8FZhYc4nR0cWu0cOpUkzJLZp2Y6UpTV0Lgkx4KdKYCugrLDEyUJFNDk4IBqdzkJQnwuALrm2GlqbhUqYuuY0MLU0qQpjkSFyQwri6kiFM4kkkuBOJLqS06x6E3pTixOaxOLVMfRIG75ztNJv51VxzM1XtIx29g/hA9wJV97c9PmfYi5IkespP5/0UqgVu5aWK0UgdDUZ4yoaoz/FaOzNMfrdHocT7Gkpc9rGr5BG2oG3gw8KjXsPW04m5e1E99WSaQJY8gGSWRu8suKFrPT8peVnaRk1tSoev1RPtRLtLWc1zXNc4atMGMxmktJSRJa9ayMC2Wp2DAX42zMkGQRznMHvKF9jrL5SpVJaXA1HkgOa0kNDnZF2XCemEU2u8cbDja0uOjxkZ+twOWSwNgxQFB5r03vDnGCx+FzIMyJydOmaKWGV4a08/YI71rl+VWC8BxBqsNOqDh4VGDC/qAgoX2IpnylpJGYcG8JyyjXmFuWm8GBrm03Yg6Nx7YJPSDLZyGbS05rM2EpyLQ4CMVUgCTxnd6eASaGlwoxs0b97XY6g8+UxsflhewS0Dp4xpl0jmsPaGtNMl0FxaDiaRBB1kDTiI4RwW3abRVpPLJiJGB0RIMEAHQzwlYm0DqZpPcAWPjNvA5GSIGWccBqmPJXGLSvLXTK/P7KOzNlpuoN8q4ta7EQ4DR0iJyOWp4aASJkT2653MGIEPYROJhBgEfSAJw8c8xkYJ1Ud0s9Co9kn2k5rXsFlIo4m6kuIgmWnJsFokgGJniDwgyyVm2jz03GKd+hcvF9K02Sk6o1r5expxAbr4OIwRrkeuUI3zslScPNDyb+EE4XHkQfVnmMuha1le1z6YAcHOqNGEaHdeTEcZw5R+J2b2upozY4kxmx4IcMhJH8Qz/uUUG0tBsoU6jtNHkd5XPVoFvlGwHNDmkEFpB5OGXcqa9Xu6mHWWkHgOBZ9ISCNdD1rDvTYJj3TQcKc6tdJb1g6jqzTI1f9iCp2KSjxQ1ARdlW7xumpRJD25TGIZtPUfxVKU1a4I2nF2aJAU4PUMrsrrGqROHJ4KrgqRrkLQ2MyUpkJ7SuuaguNtciIXC1SkJhRJguJFhXIUhKaSiQlpDYXCF1cWgChJKUlpx6OGLpapUg1IZ76BezU8dvfGeEO9zVqOpHl/RZ1wb1qtDuQf3ZgLXcj5Hnpptv5v7mfVGa2dkqc2pnQ2of5Y+ayqjc1t7FN9Jd9Wk/3kBT1NrKUEGzDAbxrT9GlTHcSSVs7QZ0GnKcR+ax9nKcW60P1ApsbyzEu8FqX4CLPTnXLuy0SZbiSPjIE7c4CmTyBOiy9lWRY2HmXH5LQvmrFGp2HeBVfZtvodPoB/qmLDPRlvRWtrc1ofo9nyFRw/wDaTr05KhbhqtX9HlL0JzudR39Tp0rKXMbUeq6+xqW68yXedAqDMb/rCTiMOGcznnKwNrW0hZ3uplwkGWO1bPI8QtS3Dfz0+SH9rBFmf3D3hCneQ+cFGk5R00fpg1bqYxlnpCqHEGhoBmHuaSx2oyD4JjUCFaFlAYfJQ8Aw1zDhqiWY99hEPbOIZid0wVHXoxSpgnPA33KmMoIyI4o5S1POjC60ZHdlEm12ZjRLi95AGshhEdBzHuRLb7W+CKm8ACRweMhDgYkiIy5dCwbLXc+3WadWtrHEMjozU9HzKILytpDHh+82DrmWkNMEHUaD2JkdoSTbd0Zdx0C6zWaMy6m3lrhA+RUt6UsAMGd105GRkciOak2XaHWSzSQAKYzIJGUZEKzf1I+SdxyPGRnMQ7U68eSWNhJqyBq0sDi4EAgkiDmCJKDL/ubybwaTDhLZMSQHSZA7oXpLKAe12Jh3TGNkSO0066jNZ9ooxSIBkAnh0Ao4txDr0oV1wvK5nlhYUgF6hcMfq750NQgiAREDIgjMZ6LB2g2VYQX0YYcpZngIJguafoxqRpyRxrpuz0PKq9hlC/C7gcF0FXbxuOtRJD2GASMTQS0xlM/iqEp61wQtOLs0Sh6eKkqvK6HLOENVGWJTSEwPXcaywfGmJwTYXXOTZWoCTR1NKRKbKIW2dSXJSWmXPUp5hNe0NxHQa9SsYFDeOVF55Nd4Kdnvpg3sXSxOtD+Q8XLTqMKq7AM81WM6lrfErSrUUyR51Nma8yckR7FUxiru5U2t9riZ9yH3szRPsRQltoPPybfEypqmPoV30uauz7QGWuv/ABlzY5BjcDSOkmVo7QiKNMcf6D+yzrufFkq6Cajmz/ygT3K9tA6Ws6iepJesiSlrVQEbRvihV7B/BWLlp4bLSEfQ+cqltaYs7+r5hbNnpRZ6QHBg1HRrlmmLaejJ9/6e5i3noT0HwW9+j6l/h7Dzc89PrclgXwfNu6neCJthKUXfR6cR9pjq5LqWGMq5X55ENvzf+c0N7Yfu5HMtH8wRNa27xnmhnbDOm0c6jB4pcd6K6vgS9AnvGkcLRyaB7APxWWRktu9JAjoHtDQFkYUc8nnUnoRXY30+h9nW/wCoWxfZAp1Ow/4Ssq6m/wCI0uijUPvAWptFlRqnlTqfCUxbUHDMmP2TY39Ss+Ikeb1A0MiJHKOStXrZyKbi0hzd3SRnIiWnTVQ7Ns9Bs32YUltYIjpb8QQBQTZCK8+tTBLQIeyWvaAcjE5/2mVRrUR5J2EyJOfHQFaQtv0XtbUbECRBAAgQ4ZjKOeiiqUh5J5YCGy6ATmN0JiHW4Xjy9DM2Us2KhH8VVw0ngwacdU2+7FgZUHCHCYIzjLI5hWdlmejTqPKOy5wGyltBVaaLi2Rza7ejKJDte5Ry3IXUv+oyjaKRBJziSJ4GNR7/AHobq7O063lCBgcHkAjT1WuzHLPgj+jbAxrmGfWdycwgwILDoctQsWwWQPq2gNLQBULhqGncZlJzHerFpgyqlPScdDzK23bUpHfaQOBjI9RVVeuVrsx08L2g6iDB4yge+9nWsqgMJaHuiNQJMZcYTY1PM8mr2NrWDuDgK7Kt266nUjnmOYVTCm3TJJRlB2krCDlyV1clcDqJcXVyFoIkkklx1j19oWff7sNmq9kj25LRFFY+11SLI/pwj3pJ7knaLZW2HaBZX8zU8GiPFadZvf1qHY6zRYA7+J7jpwED5KxXYikR0kZdVuaKdiR5msebx7m5IXrO60X7Is9EPTUceuBHyU09bIrltHXYzFZDGc1A4g8zVkjqWhfQ3afSCqNxH0aq3iar4PMB+ncFp3vTgUxrkUi1pEtLxDz/AG2d5kjm5oRJUpQxo+qB7ghnbgZMb/FUb4oqtQyA6B4Jy2l1+/8AQF79ypP7J8EU7Jsi76HZ585KFdpMqL+yUY7NM9Aoj6rfD+66nhjp5RTtI3j3oZ2n1oj/AF6fzRTaPWQ1tEPO2YaTWbwnQaxxSo7imt4L6fcKr3Z16LKa1bl9hY9II55POpPukd0U/wDEWf7d5/nVzalsWesf9Op8JUNyCbw6rM731P6Kba8xZa/2b/AhNW1Bweepb2Z/cbP9mPEj5KS3DTtM+MLmzdOLFZ9f2Y+Ip9udpx3qfve1LG0ynUEFTNb6O/7/AIKKuNVYZ+71Pv6dkJiyPnhdCjsqPRfvv8GqG/WjyLomcJmY6NI78lb2W/dvvP8ABqh2lDPIvcyRlm08Oo/nVSSyhM3+4ztpp7zusqhdznMqVXNMHGB/9bZnoWycAc7ygcQZgtIBB555ELPsdnLn1A0E74iNSBTB8FWNk046lmlVcWThBEkmBEEmJy00QztHWLvIzwqtA0kNLgT0+sSifyfm26j1ujihTaMb9LITjZnx9caoHlEsorVlWtR3nSPouQ9eF35YmgZaowvBkk5zDXDsxwWYyk00a0xIAIHEnPRdxuLGV6cZwfEgNwpYVZdTUZYq+I8F07EUJQpC1NLVtwXEYknQktAseyMQ5t+6LMBze3wKJWNQp+kV0UqQ5vJ9g/qlrJ6tR9xm1srTP6hRyydjz6cSZaKZz4CfcrmzbIsFDOd0mNY3iVXtrM9EUiam9TFrdH9UabLiLHT+sXH3lBNsEA8vYjrZoeiUY4NlSy3IseCvs82a9Zn0GvBHQ52Z681o33X38I0aI71RuLdq1X/RdUAHSW5H3qe9GEPdPEz7cx4pOnE7CaKvVYEbVuxVbO3nVb4hF9vZmepBt+Z2uzN/1B4hGd4jeKb8JX/k/PkCO1Jig/qRvcOViojk0eyAUDbXHzLu4e9Ht1giy0x0AdwaB8lkNrGz3Lp7mfWbmhy+P3qxj/W+SJa2v54oYvWoTb7H9qPFrfmgjuKK7/afT7oLr7H5/ustjVs35TII0PV+KyWhHPJ59LacuEf4g7oso99Qp22R9Er9g+9LZ5np9T/at/8A1cmbbu9Erdn5gJiwhkcS9H7mts6fQrP9mPEpW2nLh2mfG1LZoegWf7MfE5SWlu83tM+IJYdPmUqzc1I391qff6tF2sNE5wiy1P8Ak8ExZKJPReqK2y37t98+AVO/v2NXslW9lh6Me2fBU9oWeYq9gqSWUKn4ki5bfWPWq1lyLyNcbe7cCt2xuarUB6/bZ8Cq5jZbEWySWCc83eMoR2oycw8nN+MIwA82Ot3yQhtWMh1j4mrHkRyfUs20y54gZNfpx61lU6bfJVpOgEDPMmR3LWtbfOVOqp4FZEblTqHignkqlHuPoC1QZBR4VK9qYqEeJKOpGQmwpISDUVxTiR4Uk/CkuuDwHrzSgn9IdXeot6HHwRq0oC2/fNpYOTB7ytWSms+4w9uimBZaDdIpNmOIOc9KqXgcjPMf1WuKcUqYzltNjB1YQsa8uPKT7hCZInjkHryfkc0fXHQw2Wln9Ea9S89vJ+UcV6Jdf7BjeQGnUpXuRZrwlF1p8k5lKIL6jn4ujWPart6vzB5gcVm2+wl1po8oInkVfvioNwA5hufXySZQtO6BpK1QCbYZvKzDXe+aMrwGZhBQdN52foP4o0t2p70x7R/+R/nJAdtd+xPab4r0C7/3al0N8MivPdrCMAHNzfEL0C7T6LS6j8R/BZDaPln6e5SralDFqfN52QHg6T7Z+SJq+qFhne1lBPPwcghuG9odqL6fcNr81WW0LWvrX8lZAPgiqZIKWxEmzg9Orf7an8b1V26PolbqHxBW9mx6ZX+wpfE9UdvX+iVfu/G1M5IbHbL0fuEOzjfQbP8AZg/zOUlUDE2ebfFc2ePoNn+yb80rT6zeseKB8jafPqVbS1Ij0Wp/yeC7a0ifRKn/ACeCNZKXheqKuyh9HcOT/EKntE2LPV7DvBWtjneaq9DmfC5Vtov2Fb7N590qSWUKqeJIv23Mg9APuBVazfTH1mH+Vw+StWsZNj+BnwhVqGj+0zwcq+Y16wRbDfNDtOHwoT2tZ5uev5FF1P8AZffd4NQrtZ+yPf4IHkQufUdbh51/Tj+ErJA3anZHiFrW/wDanp+bVl0h6/YPiEMtxZ8H0BaoExTPGZ6yoiE1M8mS1GAJAJ0Js5IhbQoSXElph6w16882sfjt0csDfz7UeMcvPbw37xI1mq0e8BNWQa+1ep63axDc+AA9wQ/eDsjHM+wLcvGjqZOoWBb6gAPWjngRS1YOXnUz9i9IuweZYebQfwXlttMuGhEjxXqNgd5pnZClt3kXOV0Nqazy/PFZ9sfkVfe5Z9rdkUMh1MELGZvSl0fgUa2x2ZQVdLv8UGuQOnZRfbn7y57QY61GCW1RkN7bfFeh2B3o1H7MEfeXnO07/wBn22+K9Es1TzFLopj5LIbSh5+nuU7Q5CTHf4tZuiP+yKa7tUJ2RmK9qI5Cc+gOKCG8Z2rweqD29nzKyMWXctS+DBWMXo6mSGltLWy7/S7T9jS8XfiqG3zvRanW0fztVjZap6Ta/sqHz/PcqO3dT0V/W34mo+SGx2z6hbs270Gzj/SHiU6sN9vWPcZUNwO9CofZt+ZXatTfb1+9LfI2HPqRWj8Fx4iyuPMVPEj5KO1v1zTalQ/qbvvo1llLwvVFXYw+br9pnwEqHaB/o9b7N/wld2NqblYfWp/AVFtAfM1ulj/hKlllCqi78jTtLzgpnnTZ8IUVl9V/aZ4OSc/zNEn/ANdP4Qo7LUGB/aZ7IcquY1eGX6R80e3/ANQhnahvmHd/wn8ERWV00X9sfCsDaE+Yf1/JyGQlZGWkTVHSG+9oWdZhm77N3yV6q7fp9LaXwtVKynfI+o8e5DLcU37n0BesMz1qAqa0Hed1qu4pkTzZvUTnJmJccU0HJMSJ5S1HpJmJdXWM4kemtq5oAu52O3tPOsD/ADSjN1XInoKCtmzNspk/xk+KZHIHaHg9WvF8zBmcPtz+SGb3q6wVpVLUYHQZHTlAQ/eFT3I5iqTMq0v3h1hem2Gt5lnLCF5Y98uHWvQbPadxo6B4Kb4iyOC7VrqjbKuShr2hVrRWy0QSKIaGLcVQC8yeU92SKLdWQZctT05x60S2mqilgXTfeb9Qf2kdvUu34L0jysUWZ/5bMsv4RHgvLr+fv0+sn3L0S0VYptH1GfCJWJWiPi7yf5yRBaKusoWsFoi9KZ+qR4hbdoq6oVstoi8GE6boS6a7w7tcv2uqPSr4dPH8ysCtU1Whe1qOk8M8+9Ydav4I6i1IaL0NHZKp5+19ij4Kht2/0d3W34pS2XtEVbX0tpe4LP2xrTRPaaj8h8fDm/UO7jfFjoZ5+Sb80x9bzjc9D09apXHaPRKPYGvQSo6teHjv8ClvkFSwWLe/8yuvf6GenyizrdXT6lo9Dbr/AJk9G8R4IlllEn3Y+ozYyplX7VP4CmX2/wAzVj+B/wAJVHZKvHl/ueELl82iadTsu+FTzWqEyesn6myKvo1D7Kn8ICbYqm5U7TPByo0a3o1H7NngorPaN2p1s/7Kl5Gxf7YQWGp5mp22+BWBfzvNu6x4OVu77T5qr2meBWVeTXvY7C0uiCYEwMxJ6M0MhN7Njn1c6R+pRP8AK1VbOfOjqf8ACVWq2jKn2KfgEynXiqOtw9xWPI3i7nQw7U7fd1qvjT7YSHunmq4KcloeTUqd4cSkExxXcSKwm+p1JNxJLTLh3aqmGm8/VPghTZOkX2yi1olzngDrOQRFfNWKD+qENbM1C2003AwWmQeRGYKKBvaMpHsx2Atb5A8nkT9LSBEaaodvXYC1tB3WHKYDx7sl6Jsp+suD318ZD2Me2CB60knLmFy9aIh0sq4gMt6Bpi1noXTJY1JI8MvK5qtB9PyrcOMmMx9EwUV2WcOceHBC96+W/WsFocXOZzdigEYo8F6B+j+hitFHJroxOh+hhp1yPNJWsj0YStBtmPV/DRU6z8l61etTC+mx1msxNTFBxDC3C3EQdzkcupYF80jBBp2WNcnARGcaZz8lkoHQ7Rfl/J5Js0A62GcpLu7pXqVv2JotMC1HQn93dwyOU6fnivK9l3RapHDEV7XatuLPEmvaccRkynlOueDoCTXcklwg3ly+Z5Dtjd7KVoptZV8qMzOEt7oKPf8Ax1SsAKTC4tY1xAMQ2AJzPSEFbbXoyva6RpvqPABk1A0GZzjCBl1r0W5GAvjB5SaTP8004O7mS3Mo6V3BcRRGTinLn/xegP2rZ60NBmkcgTq3QTnr0FADzhtmeoIHfxXrt5UQG71NnHN1sqZAmWt05ZZcl5JUHphOUT0kdA/qugrSCqVJVKav5r3+bPVLnuinaKj21W1X4WNcBSjFiJAznhHvhVLXs/Q3sLLTq8N9Q5tcWwRhkwRBjLI9Cddl5toVcdTyjmFgBFKoWE+qRmHCRkePGc4hQ3jtFZ3GW0rQcuNd+8TqXb7uOcJsrEiU76XMvZK7hUtNqYXFoAbvYHOO7IEtbnrA71n7dWFrKG7Vx74GTHNEZ573VotDZW8xTr2iocbWnD6jhjAJLgMTuIMZrO22vJlSiGs8r67fXfI+kTDRkMz7ysVtCl8ajLyCDZqhis9FpcGy1286YyLzw5xHenWuxYXftGuzIhodyOckBT3BVNGlRe4lobMlpaNS7QnIGDKitV/UqphjnHCS4zUaRGcmBlqfeEGjDjKd9MCr3LjY13labZnI45GccG+HMLOtQw2aJmDUEjrK1H7Ttp0mtirDZzFoqMbDjJAAyEwhu8r9pupkGo0OLnuwuc57gHGRvHM5cSi05DIynfv4v8juzLd2qdJw+6J8Qrd8XZFKofKUzuEw0vJzbp6sA9/BZNxXnSYx5fUAkGAMyTu8B1FNvLadjw8DEZbAkvP0cI1yU8oybVgakkru5v3HZWVKVna8wHU8zjazRpjecCBmOSs17opseGg7rzn5wOiJIzLABqOaEqW1j6TKTaDagdTECp6p04QctSoq21lsqFrsTy4HIue4kdDZmFTYV+riz+4W2agxpqBsxuE4iDxI4QNFnXraBT8pABkRAIHHXIlYtK9rU6nUhwxHDic7M4ZMBs6ZrPrV6uFwc4cOHIoXG53H53NN1MGm08QxnHhChqCK/U8+KyarXOgl3AQOQ5BNfSOP1nHPWVtjf1XZ6Dr2fjrPcBqVSbRPJdry1xEn2qNtYjifajSaWhE5xvqh5oFNNMpfrJ5n2rhtJ5rdQXKB3yRSTv1spLu8beAQbQWkeSIB1WNs6fPt7/BV7Tay4ZqOzViwhzciEcdAK01Keh7ANvbVTpNaKgEDCN0aAZZobvTbm1uBmu7PI5AdCEKt71nauVepaHnUrZai42RoULUX1sdQkkmSTx4ar0K6r8oWSpLoqYWuEcWlwgOB5heV0HkHIlXqFCo+QHOzzKS01K6Y+M9LNHq1X9JFmc6RRpjTgCcoB4ZSAsm37V0XsIZSpguETgzOWumWnvQCbrcDmTl0plazkDMnLpQyu+ZqaWF/I+6LWKdcOccs++Vs2u/2E5eKGbPTxGFddd0LZ25jKdSSwjla2h1UO4AHxW5btsMTWgZwAJAOaGTTh8Las12hxM6CI9ixpJDadWeuDlPaCQZBH3Z+ao07Y3yjnOBOW7EAzzPJaFW7w0FYjPXWRS5BVas2ldhGNpH+RDcDpBycXjTlEZqu++HE5h5Ecamftw6K5dN2Cq4t4AJtsu1rTqudhaqvFzNpW2qS/wAnDQYnUmBoJJVe016kDE6d4HTiFtbKWcOqVQYIDZz6wPms6/gIEc0Zjk+Fq7J6lnqVgPOHMeq2AAOoc1DSu0hpaS7CTmJyJGnzWxs3XANMng0+BTLwtcnI8Sl3a0CUU3qQHZweTa6NRx5KhXsIa3Qakewrcq3z5ljf4RH59yxbTWlveT7UVwowSyhl3MEO/PJT2ykA10cuXQqljfE9KfaKpIS2tQngu3YRFOcwP6qa1OGIEAiFn0XnC3oTnPlMNUcMsMf63cqlpOualpOyKrVyuMa0IDoOpMfquzkmu1WgciraDmoVNX1USasEE8jSkuwkiFs5KSS6uMHVmwpLFTl0JJLFgJ7je/8AEbsrPtNlhJJLvqbEpUtUUbN05c7s/NJJa8jFtZetzPOFYV5DIpJIOYSwULmZNVo6UVW6yABJJSdqbU0Mp4BO0ftVu2S0xi7vmkkqntQynzK9rtpIhYjDvSkktgDW5BBdd5FmKOMKraraSUklwCGXbaSwuI4qC3VJ1XElvMb8JdsbjAXahzXEkvmPice7JR1HbqSS1Gsjsx1XapSSWPIHIdTduhdDkkkQa2j2OVeskku5gPBENE1zl1JaBfQqVzmokkk1EM8nCuJJIhbFKSSS4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8" descr="data:image/jpeg;base64,/9j/4AAQSkZJRgABAQAAAQABAAD/2wCEAAkGBhQSERUUEhQVFRUUFxYVGBcVFBUXGBQUGBgaFBQUGBcXHCYeFxojGRgXHy8gIycpLCwsFR4xNTAqNSYrLCkBCQoKDgwOGg8PGiwkHyQ0KiwsKSwsLCwsLCksLC8sKSwsLCwsLCwsKSksKSwsLCwsLCksLCksLCwsLCwsLCwsKf/AABEIALcBEwMBIgACEQEDEQH/xAAbAAABBQEBAAAAAAAAAAAAAAAGAAIDBAUBB//EAEcQAAEDAQUEBQgGCAYCAwAAAAEAAhEDBAUSITEGIkFRYXFygbETIyQykaGywUJic4LR8AcUMzRSouHxJUNjdIPCFVMWo7P/xAAaAQADAQEBAQAAAAAAAAAAAAACAwQBAAUG/8QAMBEAAgEDAgMGBQQDAAAAAAAAAAECAxExITISQYEEIjNRccFCYZGx8BMjodFDUuH/2gAMAwEAAhEDEQA/AA6hWcycJLZ1gkTxg8wtantA45VGteI5eye9ZTCu4OSlsfROEZZRjbSHcA5uCs2Kk3EwVCcEtDo1w5YiO5VNoHEupt+srTtfwRLAiavUYbf/ABlgZVfYaraofDGY3lrqZJAJAGRmSN4DRBd9UqoeW1m4XhrWRpk1oaw9OQ14qHyhaZaSDzBiO8Kd9pfXqNNRxe5zmNxE5xIACB6agQg1LXX7m/dF3l96AxlRpM62kgNaQi9zW1mNdibk/EG1Mmu13T3eCwbpZF5VnTHm2A9eIgeC332I1KTd1pwuBwOdhDhhdofZkpbvjXQQ/EBa8bE+m5xc3ACSRhzbroDx4IcuewNq22uH1G0hmMbhLQQMgcxrEIttteqxrqbgcDpwtdJgcIdqYH9kNbLua202h7nYC2oC12DGA9rpEt+kMojpHJObsnYtlxPh9vT88y1emzdWmMUNqMz85SOJvflLe8LI2dbNoe2BENJEcRx60emu0txgNpuA33WUgFpiAX0HHdPCcz1FB+zhx2y0OBnpiJ6YOmXilUZN3TCjJyaT/NGPvG6KTycTRPPvzzGcIYvXZp1Mk05c3WNXAfNei3hdDvWYQ8ZTEA6DOB1jLXPQLIq1MInlJz4RnxTVUlFjp9mo1435+Z5wWkariLrDSFSi3HvYXPABzgEk8VTtOzgcdx2GYyIJAnqz8VSqqvZnjPskrXjqDq6Crt7XLWsz8FZhYc4nR0cWu0cOpUkzJLZp2Y6UpTV0Lgkx4KdKYCugrLDEyUJFNDk4IBqdzkJQnwuALrm2GlqbhUqYuuY0MLU0qQpjkSFyQwri6kiFM4kkkuBOJLqS06x6E3pTixOaxOLVMfRIG75ztNJv51VxzM1XtIx29g/hA9wJV97c9PmfYi5IkespP5/0UqgVu5aWK0UgdDUZ4yoaoz/FaOzNMfrdHocT7Gkpc9rGr5BG2oG3gw8KjXsPW04m5e1E99WSaQJY8gGSWRu8suKFrPT8peVnaRk1tSoev1RPtRLtLWc1zXNc4atMGMxmktJSRJa9ayMC2Wp2DAX42zMkGQRznMHvKF9jrL5SpVJaXA1HkgOa0kNDnZF2XCemEU2u8cbDja0uOjxkZ+twOWSwNgxQFB5r03vDnGCx+FzIMyJydOmaKWGV4a08/YI71rl+VWC8BxBqsNOqDh4VGDC/qAgoX2IpnylpJGYcG8JyyjXmFuWm8GBrm03Yg6Nx7YJPSDLZyGbS05rM2EpyLQ4CMVUgCTxnd6eASaGlwoxs0b97XY6g8+UxsflhewS0Dp4xpl0jmsPaGtNMl0FxaDiaRBB1kDTiI4RwW3abRVpPLJiJGB0RIMEAHQzwlYm0DqZpPcAWPjNvA5GSIGWccBqmPJXGLSvLXTK/P7KOzNlpuoN8q4ta7EQ4DR0iJyOWp4aASJkT2653MGIEPYROJhBgEfSAJw8c8xkYJ1Ud0s9Co9kn2k5rXsFlIo4m6kuIgmWnJsFokgGJniDwgyyVm2jz03GKd+hcvF9K02Sk6o1r5expxAbr4OIwRrkeuUI3zslScPNDyb+EE4XHkQfVnmMuha1le1z6YAcHOqNGEaHdeTEcZw5R+J2b2upozY4kxmx4IcMhJH8Qz/uUUG0tBsoU6jtNHkd5XPVoFvlGwHNDmkEFpB5OGXcqa9Xu6mHWWkHgOBZ9ISCNdD1rDvTYJj3TQcKc6tdJb1g6jqzTI1f9iCp2KSjxQ1ARdlW7xumpRJD25TGIZtPUfxVKU1a4I2nF2aJAU4PUMrsrrGqROHJ4KrgqRrkLQ2MyUpkJ7SuuaguNtciIXC1SkJhRJguJFhXIUhKaSiQlpDYXCF1cWgChJKUlpx6OGLpapUg1IZ76BezU8dvfGeEO9zVqOpHl/RZ1wb1qtDuQf3ZgLXcj5Hnpptv5v7mfVGa2dkqc2pnQ2of5Y+ayqjc1t7FN9Jd9Wk/3kBT1NrKUEGzDAbxrT9GlTHcSSVs7QZ0GnKcR+ax9nKcW60P1ApsbyzEu8FqX4CLPTnXLuy0SZbiSPjIE7c4CmTyBOiy9lWRY2HmXH5LQvmrFGp2HeBVfZtvodPoB/qmLDPRlvRWtrc1ofo9nyFRw/wDaTr05KhbhqtX9HlL0JzudR39Tp0rKXMbUeq6+xqW68yXedAqDMb/rCTiMOGcznnKwNrW0hZ3uplwkGWO1bPI8QtS3Dfz0+SH9rBFmf3D3hCneQ+cFGk5R00fpg1bqYxlnpCqHEGhoBmHuaSx2oyD4JjUCFaFlAYfJQ8Aw1zDhqiWY99hEPbOIZid0wVHXoxSpgnPA33KmMoIyI4o5S1POjC60ZHdlEm12ZjRLi95AGshhEdBzHuRLb7W+CKm8ACRweMhDgYkiIy5dCwbLXc+3WadWtrHEMjozU9HzKILytpDHh+82DrmWkNMEHUaD2JkdoSTbd0Zdx0C6zWaMy6m3lrhA+RUt6UsAMGd105GRkciOak2XaHWSzSQAKYzIJGUZEKzf1I+SdxyPGRnMQ7U68eSWNhJqyBq0sDi4EAgkiDmCJKDL/ubybwaTDhLZMSQHSZA7oXpLKAe12Jh3TGNkSO0066jNZ9ooxSIBkAnh0Ao4txDr0oV1wvK5nlhYUgF6hcMfq750NQgiAREDIgjMZ6LB2g2VYQX0YYcpZngIJguafoxqRpyRxrpuz0PKq9hlC/C7gcF0FXbxuOtRJD2GASMTQS0xlM/iqEp61wQtOLs0Sh6eKkqvK6HLOENVGWJTSEwPXcaywfGmJwTYXXOTZWoCTR1NKRKbKIW2dSXJSWmXPUp5hNe0NxHQa9SsYFDeOVF55Nd4Kdnvpg3sXSxOtD+Q8XLTqMKq7AM81WM6lrfErSrUUyR51Nma8yckR7FUxiru5U2t9riZ9yH3szRPsRQltoPPybfEypqmPoV30uauz7QGWuv/ABlzY5BjcDSOkmVo7QiKNMcf6D+yzrufFkq6Cajmz/ygT3K9tA6Ws6iepJesiSlrVQEbRvihV7B/BWLlp4bLSEfQ+cqltaYs7+r5hbNnpRZ6QHBg1HRrlmmLaejJ9/6e5i3noT0HwW9+j6l/h7Dzc89PrclgXwfNu6neCJthKUXfR6cR9pjq5LqWGMq5X55ENvzf+c0N7Yfu5HMtH8wRNa27xnmhnbDOm0c6jB4pcd6K6vgS9AnvGkcLRyaB7APxWWRktu9JAjoHtDQFkYUc8nnUnoRXY30+h9nW/wCoWxfZAp1Ow/4Ssq6m/wCI0uijUPvAWptFlRqnlTqfCUxbUHDMmP2TY39Ss+Ikeb1A0MiJHKOStXrZyKbi0hzd3SRnIiWnTVQ7Ns9Bs32YUltYIjpb8QQBQTZCK8+tTBLQIeyWvaAcjE5/2mVRrUR5J2EyJOfHQFaQtv0XtbUbECRBAAgQ4ZjKOeiiqUh5J5YCGy6ATmN0JiHW4Xjy9DM2Us2KhH8VVw0ngwacdU2+7FgZUHCHCYIzjLI5hWdlmejTqPKOy5wGyltBVaaLi2Rza7ejKJDte5Ry3IXUv+oyjaKRBJziSJ4GNR7/AHobq7O063lCBgcHkAjT1WuzHLPgj+jbAxrmGfWdycwgwILDoctQsWwWQPq2gNLQBULhqGncZlJzHerFpgyqlPScdDzK23bUpHfaQOBjI9RVVeuVrsx08L2g6iDB4yge+9nWsqgMJaHuiNQJMZcYTY1PM8mr2NrWDuDgK7Kt266nUjnmOYVTCm3TJJRlB2krCDlyV1clcDqJcXVyFoIkkklx1j19oWff7sNmq9kj25LRFFY+11SLI/pwj3pJ7knaLZW2HaBZX8zU8GiPFadZvf1qHY6zRYA7+J7jpwED5KxXYikR0kZdVuaKdiR5msebx7m5IXrO60X7Is9EPTUceuBHyU09bIrltHXYzFZDGc1A4g8zVkjqWhfQ3afSCqNxH0aq3iar4PMB+ncFp3vTgUxrkUi1pEtLxDz/AG2d5kjm5oRJUpQxo+qB7ghnbgZMb/FUb4oqtQyA6B4Jy2l1+/8AQF79ypP7J8EU7Jsi76HZ585KFdpMqL+yUY7NM9Aoj6rfD+66nhjp5RTtI3j3oZ2n1oj/AF6fzRTaPWQ1tEPO2YaTWbwnQaxxSo7imt4L6fcKr3Z16LKa1bl9hY9II55POpPukd0U/wDEWf7d5/nVzalsWesf9Op8JUNyCbw6rM731P6Kba8xZa/2b/AhNW1Bweepb2Z/cbP9mPEj5KS3DTtM+MLmzdOLFZ9f2Y+Ip9udpx3qfve1LG0ynUEFTNb6O/7/AIKKuNVYZ+71Pv6dkJiyPnhdCjsqPRfvv8GqG/WjyLomcJmY6NI78lb2W/dvvP8ABqh2lDPIvcyRlm08Oo/nVSSyhM3+4ztpp7zusqhdznMqVXNMHGB/9bZnoWycAc7ygcQZgtIBB555ELPsdnLn1A0E74iNSBTB8FWNk046lmlVcWThBEkmBEEmJy00QztHWLvIzwqtA0kNLgT0+sSifyfm26j1ujihTaMb9LITjZnx9caoHlEsorVlWtR3nSPouQ9eF35YmgZaowvBkk5zDXDsxwWYyk00a0xIAIHEnPRdxuLGV6cZwfEgNwpYVZdTUZYq+I8F07EUJQpC1NLVtwXEYknQktAseyMQ5t+6LMBze3wKJWNQp+kV0UqQ5vJ9g/qlrJ6tR9xm1srTP6hRyydjz6cSZaKZz4CfcrmzbIsFDOd0mNY3iVXtrM9EUiam9TFrdH9UabLiLHT+sXH3lBNsEA8vYjrZoeiUY4NlSy3IseCvs82a9Zn0GvBHQ52Z681o33X38I0aI71RuLdq1X/RdUAHSW5H3qe9GEPdPEz7cx4pOnE7CaKvVYEbVuxVbO3nVb4hF9vZmepBt+Z2uzN/1B4hGd4jeKb8JX/k/PkCO1Jig/qRvcOViojk0eyAUDbXHzLu4e9Ht1giy0x0AdwaB8lkNrGz3Lp7mfWbmhy+P3qxj/W+SJa2v54oYvWoTb7H9qPFrfmgjuKK7/afT7oLr7H5/ustjVs35TII0PV+KyWhHPJ59LacuEf4g7oso99Qp22R9Er9g+9LZ5np9T/at/8A1cmbbu9Erdn5gJiwhkcS9H7mts6fQrP9mPEpW2nLh2mfG1LZoegWf7MfE5SWlu83tM+IJYdPmUqzc1I391qff6tF2sNE5wiy1P8Ak8ExZKJPReqK2y37t98+AVO/v2NXslW9lh6Me2fBU9oWeYq9gqSWUKn4ki5bfWPWq1lyLyNcbe7cCt2xuarUB6/bZ8Cq5jZbEWySWCc83eMoR2oycw8nN+MIwA82Ot3yQhtWMh1j4mrHkRyfUs20y54gZNfpx61lU6bfJVpOgEDPMmR3LWtbfOVOqp4FZEblTqHignkqlHuPoC1QZBR4VK9qYqEeJKOpGQmwpISDUVxTiR4Uk/CkuuDwHrzSgn9IdXeot6HHwRq0oC2/fNpYOTB7ytWSms+4w9uimBZaDdIpNmOIOc9KqXgcjPMf1WuKcUqYzltNjB1YQsa8uPKT7hCZInjkHryfkc0fXHQw2Wln9Ea9S89vJ+UcV6Jdf7BjeQGnUpXuRZrwlF1p8k5lKIL6jn4ujWPart6vzB5gcVm2+wl1po8oInkVfvioNwA5hufXySZQtO6BpK1QCbYZvKzDXe+aMrwGZhBQdN52foP4o0t2p70x7R/+R/nJAdtd+xPab4r0C7/3al0N8MivPdrCMAHNzfEL0C7T6LS6j8R/BZDaPln6e5SralDFqfN52QHg6T7Z+SJq+qFhne1lBPPwcghuG9odqL6fcNr81WW0LWvrX8lZAPgiqZIKWxEmzg9Orf7an8b1V26PolbqHxBW9mx6ZX+wpfE9UdvX+iVfu/G1M5IbHbL0fuEOzjfQbP8AZg/zOUlUDE2ebfFc2ePoNn+yb80rT6zeseKB8jafPqVbS1Ij0Wp/yeC7a0ifRKn/ACeCNZKXheqKuyh9HcOT/EKntE2LPV7DvBWtjneaq9DmfC5Vtov2Fb7N590qSWUKqeJIv23Mg9APuBVazfTH1mH+Vw+StWsZNj+BnwhVqGj+0zwcq+Y16wRbDfNDtOHwoT2tZ5uev5FF1P8AZffd4NQrtZ+yPf4IHkQufUdbh51/Tj+ErJA3anZHiFrW/wDanp+bVl0h6/YPiEMtxZ8H0BaoExTPGZ6yoiE1M8mS1GAJAJ0Js5IhbQoSXElph6w16882sfjt0csDfz7UeMcvPbw37xI1mq0e8BNWQa+1ep63axDc+AA9wQ/eDsjHM+wLcvGjqZOoWBb6gAPWjngRS1YOXnUz9i9IuweZYebQfwXlttMuGhEjxXqNgd5pnZClt3kXOV0Nqazy/PFZ9sfkVfe5Z9rdkUMh1MELGZvSl0fgUa2x2ZQVdLv8UGuQOnZRfbn7y57QY61GCW1RkN7bfFeh2B3o1H7MEfeXnO07/wBn22+K9Es1TzFLopj5LIbSh5+nuU7Q5CTHf4tZuiP+yKa7tUJ2RmK9qI5Cc+gOKCG8Z2rweqD29nzKyMWXctS+DBWMXo6mSGltLWy7/S7T9jS8XfiqG3zvRanW0fztVjZap6Ta/sqHz/PcqO3dT0V/W34mo+SGx2z6hbs270Gzj/SHiU6sN9vWPcZUNwO9CofZt+ZXatTfb1+9LfI2HPqRWj8Fx4iyuPMVPEj5KO1v1zTalQ/qbvvo1llLwvVFXYw+br9pnwEqHaB/o9b7N/wld2NqblYfWp/AVFtAfM1ulj/hKlllCqi78jTtLzgpnnTZ8IUVl9V/aZ4OSc/zNEn/ANdP4Qo7LUGB/aZ7IcquY1eGX6R80e3/ANQhnahvmHd/wn8ERWV00X9sfCsDaE+Yf1/JyGQlZGWkTVHSG+9oWdZhm77N3yV6q7fp9LaXwtVKynfI+o8e5DLcU37n0BesMz1qAqa0Hed1qu4pkTzZvUTnJmJccU0HJMSJ5S1HpJmJdXWM4kemtq5oAu52O3tPOsD/ADSjN1XInoKCtmzNspk/xk+KZHIHaHg9WvF8zBmcPtz+SGb3q6wVpVLUYHQZHTlAQ/eFT3I5iqTMq0v3h1hem2Gt5lnLCF5Y98uHWvQbPadxo6B4Kb4iyOC7VrqjbKuShr2hVrRWy0QSKIaGLcVQC8yeU92SKLdWQZctT05x60S2mqilgXTfeb9Qf2kdvUu34L0jysUWZ/5bMsv4RHgvLr+fv0+sn3L0S0VYptH1GfCJWJWiPi7yf5yRBaKusoWsFoi9KZ+qR4hbdoq6oVstoi8GE6boS6a7w7tcv2uqPSr4dPH8ysCtU1Whe1qOk8M8+9Ydav4I6i1IaL0NHZKp5+19ij4Kht2/0d3W34pS2XtEVbX0tpe4LP2xrTRPaaj8h8fDm/UO7jfFjoZ5+Sb80x9bzjc9D09apXHaPRKPYGvQSo6teHjv8ClvkFSwWLe/8yuvf6GenyizrdXT6lo9Dbr/AJk9G8R4IlllEn3Y+ozYyplX7VP4CmX2/wAzVj+B/wAJVHZKvHl/ueELl82iadTsu+FTzWqEyesn6myKvo1D7Kn8ICbYqm5U7TPByo0a3o1H7NngorPaN2p1s/7Kl5Gxf7YQWGp5mp22+BWBfzvNu6x4OVu77T5qr2meBWVeTXvY7C0uiCYEwMxJ6M0MhN7Njn1c6R+pRP8AK1VbOfOjqf8ACVWq2jKn2KfgEynXiqOtw9xWPI3i7nQw7U7fd1qvjT7YSHunmq4KcloeTUqd4cSkExxXcSKwm+p1JNxJLTLh3aqmGm8/VPghTZOkX2yi1olzngDrOQRFfNWKD+qENbM1C2003AwWmQeRGYKKBvaMpHsx2Atb5A8nkT9LSBEaaodvXYC1tB3WHKYDx7sl6Jsp+suD318ZD2Me2CB60knLmFy9aIh0sq4gMt6Bpi1noXTJY1JI8MvK5qtB9PyrcOMmMx9EwUV2WcOceHBC96+W/WsFocXOZzdigEYo8F6B+j+hitFHJroxOh+hhp1yPNJWsj0YStBtmPV/DRU6z8l61etTC+mx1msxNTFBxDC3C3EQdzkcupYF80jBBp2WNcnARGcaZz8lkoHQ7Rfl/J5Js0A62GcpLu7pXqVv2JotMC1HQn93dwyOU6fnivK9l3RapHDEV7XatuLPEmvaccRkynlOueDoCTXcklwg3ly+Z5Dtjd7KVoptZV8qMzOEt7oKPf8Ax1SsAKTC4tY1xAMQ2AJzPSEFbbXoyva6RpvqPABk1A0GZzjCBl1r0W5GAvjB5SaTP8004O7mS3Mo6V3BcRRGTinLn/xegP2rZ60NBmkcgTq3QTnr0FADzhtmeoIHfxXrt5UQG71NnHN1sqZAmWt05ZZcl5JUHphOUT0kdA/qugrSCqVJVKav5r3+bPVLnuinaKj21W1X4WNcBSjFiJAznhHvhVLXs/Q3sLLTq8N9Q5tcWwRhkwRBjLI9Cddl5toVcdTyjmFgBFKoWE+qRmHCRkePGc4hQ3jtFZ3GW0rQcuNd+8TqXb7uOcJsrEiU76XMvZK7hUtNqYXFoAbvYHOO7IEtbnrA71n7dWFrKG7Vx74GTHNEZ573VotDZW8xTr2iocbWnD6jhjAJLgMTuIMZrO22vJlSiGs8r67fXfI+kTDRkMz7ysVtCl8ajLyCDZqhis9FpcGy1286YyLzw5xHenWuxYXftGuzIhodyOckBT3BVNGlRe4lobMlpaNS7QnIGDKitV/UqphjnHCS4zUaRGcmBlqfeEGjDjKd9MCr3LjY13labZnI45GccG+HMLOtQw2aJmDUEjrK1H7Ttp0mtirDZzFoqMbDjJAAyEwhu8r9pupkGo0OLnuwuc57gHGRvHM5cSi05DIynfv4v8juzLd2qdJw+6J8Qrd8XZFKofKUzuEw0vJzbp6sA9/BZNxXnSYx5fUAkGAMyTu8B1FNvLadjw8DEZbAkvP0cI1yU8oybVgakkru5v3HZWVKVna8wHU8zjazRpjecCBmOSs17opseGg7rzn5wOiJIzLABqOaEqW1j6TKTaDagdTECp6p04QctSoq21lsqFrsTy4HIue4kdDZmFTYV+riz+4W2agxpqBsxuE4iDxI4QNFnXraBT8pABkRAIHHXIlYtK9rU6nUhwxHDic7M4ZMBs6ZrPrV6uFwc4cOHIoXG53H53NN1MGm08QxnHhChqCK/U8+KyarXOgl3AQOQ5BNfSOP1nHPWVtjf1XZ6Dr2fjrPcBqVSbRPJdry1xEn2qNtYjifajSaWhE5xvqh5oFNNMpfrJ5n2rhtJ5rdQXKB3yRSTv1spLu8beAQbQWkeSIB1WNs6fPt7/BV7Tay4ZqOzViwhzciEcdAK01Keh7ANvbVTpNaKgEDCN0aAZZobvTbm1uBmu7PI5AdCEKt71nauVepaHnUrZai42RoULUX1sdQkkmSTx4ar0K6r8oWSpLoqYWuEcWlwgOB5heV0HkHIlXqFCo+QHOzzKS01K6Y+M9LNHq1X9JFmc6RRpjTgCcoB4ZSAsm37V0XsIZSpguETgzOWumWnvQCbrcDmTl0plazkDMnLpQyu+ZqaWF/I+6LWKdcOccs++Vs2u/2E5eKGbPTxGFddd0LZ25jKdSSwjla2h1UO4AHxW5btsMTWgZwAJAOaGTTh8Las12hxM6CI9ixpJDadWeuDlPaCQZBH3Z+ao07Y3yjnOBOW7EAzzPJaFW7w0FYjPXWRS5BVas2ldhGNpH+RDcDpBycXjTlEZqu++HE5h5Ecamftw6K5dN2Cq4t4AJtsu1rTqudhaqvFzNpW2qS/wAnDQYnUmBoJJVe016kDE6d4HTiFtbKWcOqVQYIDZz6wPms6/gIEc0Zjk+Fq7J6lnqVgPOHMeq2AAOoc1DSu0hpaS7CTmJyJGnzWxs3XANMng0+BTLwtcnI8Sl3a0CUU3qQHZweTa6NRx5KhXsIa3Qakewrcq3z5ljf4RH59yxbTWlveT7UVwowSyhl3MEO/PJT2ykA10cuXQqljfE9KfaKpIS2tQngu3YRFOcwP6qa1OGIEAiFn0XnC3oTnPlMNUcMsMf63cqlpOualpOyKrVyuMa0IDoOpMfquzkmu1WgciraDmoVNX1USasEE8jSkuwkiFs5KSS6uMHVmwpLFTl0JJLFgJ7je/8AEbsrPtNlhJJLvqbEpUtUUbN05c7s/NJJa8jFtZetzPOFYV5DIpJIOYSwULmZNVo6UVW6yABJJSdqbU0Mp4BO0ftVu2S0xi7vmkkqntQynzK9rtpIhYjDvSkktgDW5BBdd5FmKOMKraraSUklwCGXbaSwuI4qC3VJ1XElvMb8JdsbjAXahzXEkvmPice7JR1HbqSS1Gsjsx1XapSSWPIHIdTduhdDkkkQa2j2OVeskku5gPBENE1zl1JaBfQqVzmokkk1EM8nCuJJIhbFKSSS4w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4" name="Picture 10" descr="http://4.bp.blogspot.com/-TSmBDchTdoc/TjX9L-xe7iI/AAAAAAAAALM/9EialkxvOFI/s1600/EGW+libro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32856"/>
            <a:ext cx="247241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587792" y="4826649"/>
            <a:ext cx="2555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¿Qué dice Dios en los 63 libros del </a:t>
            </a:r>
            <a:r>
              <a:rPr lang="es-CO" sz="2400" b="1" dirty="0" smtClean="0">
                <a:solidFill>
                  <a:srgbClr val="FF0000"/>
                </a:solidFill>
              </a:rPr>
              <a:t>Espíritu </a:t>
            </a:r>
            <a:r>
              <a:rPr lang="es-CO" sz="2400" b="1" dirty="0">
                <a:solidFill>
                  <a:srgbClr val="FF0000"/>
                </a:solidFill>
              </a:rPr>
              <a:t>de Profecía?</a:t>
            </a:r>
          </a:p>
        </p:txBody>
      </p:sp>
    </p:spTree>
    <p:extLst>
      <p:ext uri="{BB962C8B-B14F-4D97-AF65-F5344CB8AC3E}">
        <p14:creationId xmlns:p14="http://schemas.microsoft.com/office/powerpoint/2010/main" val="419756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La sierva del Señor, Elena G. White, </a:t>
            </a:r>
            <a:r>
              <a:rPr lang="es-CO" dirty="0"/>
              <a:t>nos habla de 6000 años de </a:t>
            </a:r>
            <a:r>
              <a:rPr lang="es-CO" dirty="0" smtClean="0"/>
              <a:t>pecado</a:t>
            </a:r>
            <a:r>
              <a:rPr lang="es-CO" dirty="0"/>
              <a:t>:</a:t>
            </a:r>
            <a:endParaRPr lang="es-CO" dirty="0" smtClean="0"/>
          </a:p>
          <a:p>
            <a:pPr marL="0" indent="0">
              <a:buNone/>
            </a:pPr>
            <a:endParaRPr lang="es-CO" b="1" dirty="0" smtClean="0"/>
          </a:p>
          <a:p>
            <a:pPr marL="0" indent="0">
              <a:buNone/>
            </a:pPr>
            <a:r>
              <a:rPr lang="es-CO" b="1" dirty="0" smtClean="0"/>
              <a:t>«</a:t>
            </a:r>
            <a:r>
              <a:rPr lang="es-CO" dirty="0" smtClean="0"/>
              <a:t>La </a:t>
            </a:r>
            <a:r>
              <a:rPr lang="es-CO" dirty="0"/>
              <a:t>gran controversia entre Cristo y Satanás, </a:t>
            </a:r>
            <a:r>
              <a:rPr lang="es-CO" u="sng" dirty="0"/>
              <a:t>sostenida desde hace cerca de seis mil años</a:t>
            </a:r>
            <a:r>
              <a:rPr lang="es-CO" dirty="0"/>
              <a:t>, </a:t>
            </a:r>
            <a:r>
              <a:rPr lang="es-CO" dirty="0" smtClean="0"/>
              <a:t>»</a:t>
            </a:r>
            <a:r>
              <a:rPr lang="es-CO" b="1" dirty="0" smtClean="0"/>
              <a:t>.</a:t>
            </a:r>
            <a:r>
              <a:rPr lang="es-CO" b="1" dirty="0" smtClean="0">
                <a:solidFill>
                  <a:srgbClr val="FF0000"/>
                </a:solidFill>
              </a:rPr>
              <a:t> C.S.572.</a:t>
            </a:r>
          </a:p>
          <a:p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>
                <a:solidFill>
                  <a:srgbClr val="FF0000"/>
                </a:solidFill>
              </a:rPr>
              <a:t> </a:t>
            </a:r>
            <a:r>
              <a:rPr lang="es-CO" i="1" dirty="0">
                <a:solidFill>
                  <a:srgbClr val="FF0000"/>
                </a:solidFill>
              </a:rPr>
              <a:t>Joyas de los testimonios</a:t>
            </a:r>
            <a:r>
              <a:rPr lang="es-CO" dirty="0">
                <a:solidFill>
                  <a:srgbClr val="FF0000"/>
                </a:solidFill>
              </a:rPr>
              <a:t>, tomo 1, p. 215. </a:t>
            </a:r>
            <a:r>
              <a:rPr lang="es-CO" dirty="0" smtClean="0"/>
              <a:t>«Actualmente </a:t>
            </a:r>
            <a:r>
              <a:rPr lang="es-CO" dirty="0"/>
              <a:t>mantiene entrampados a los mortales. Durante su experiencia de </a:t>
            </a:r>
            <a:r>
              <a:rPr lang="es-CO" u="sng" dirty="0"/>
              <a:t>casi seis mil años</a:t>
            </a:r>
            <a:r>
              <a:rPr lang="es-CO" dirty="0" smtClean="0"/>
              <a:t>,» Nota. Ella dice: «casi seis mil años» debido a que esto lo escribió antes de que se venciera este periodo.</a:t>
            </a:r>
          </a:p>
        </p:txBody>
      </p:sp>
    </p:spTree>
    <p:extLst>
      <p:ext uri="{BB962C8B-B14F-4D97-AF65-F5344CB8AC3E}">
        <p14:creationId xmlns:p14="http://schemas.microsoft.com/office/powerpoint/2010/main" val="217757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s-CO" sz="3200" b="1" i="1" dirty="0">
                <a:solidFill>
                  <a:srgbClr val="FF0000"/>
                </a:solidFill>
                <a:latin typeface="+mn-lt"/>
              </a:rPr>
              <a:t>E</a:t>
            </a:r>
            <a:r>
              <a:rPr lang="es-CO" sz="3200" b="1" i="1" dirty="0" smtClean="0">
                <a:solidFill>
                  <a:srgbClr val="FF0000"/>
                </a:solidFill>
                <a:latin typeface="+mn-lt"/>
              </a:rPr>
              <a:t>l problema está en saber cuando comienza este periodo de tiempo.</a:t>
            </a:r>
            <a:endParaRPr lang="es-CO" sz="3200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0384" y="3717032"/>
            <a:ext cx="8229600" cy="2841179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i="1" dirty="0" smtClean="0"/>
              <a:t>“</a:t>
            </a:r>
            <a:r>
              <a:rPr lang="es-CO" b="1" i="1" dirty="0"/>
              <a:t>El hombre salió de las manos de su Creador perfecto en su organización y de bellas proporciones. Si por más de seis mil años ha podido soportar el impacto creciente de las enfermedades y la violencia, es una prueba concluyente del poder de resistencia con que fue dotado</a:t>
            </a:r>
            <a:r>
              <a:rPr lang="es-CO" i="1" dirty="0"/>
              <a:t>”. (1881 (Review and Herald, 13/12/1881.) </a:t>
            </a:r>
            <a:r>
              <a:rPr lang="es-CO" i="1" dirty="0">
                <a:solidFill>
                  <a:srgbClr val="FF0000"/>
                </a:solidFill>
              </a:rPr>
              <a:t>Consejos sobre salud, p. 18)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1828027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/>
              <a:t>El conteo del tiempo comienza desde el día en que Adán pecó, no antes: </a:t>
            </a:r>
          </a:p>
        </p:txBody>
      </p:sp>
      <p:pic>
        <p:nvPicPr>
          <p:cNvPr id="1026" name="Picture 2" descr="http://www.proyectosalonhogar.com/images/disobey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84784"/>
            <a:ext cx="2088232" cy="191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2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CO" i="1" dirty="0"/>
              <a:t>"La continua transgresión del hombre durante </a:t>
            </a:r>
            <a:r>
              <a:rPr lang="es-CO" i="1" u="sng" dirty="0"/>
              <a:t>seis mil años</a:t>
            </a:r>
            <a:r>
              <a:rPr lang="es-CO" i="1" dirty="0"/>
              <a:t> ha producido enfermedad, dolor y muerte. Y a medida que nos vamos acercando al fin, la tentación de complacer el apetito será más poderosa y más difícil de vencer". (1890 Christian Temperance and Bible Hygiene, p. 154.) (No está en español.) </a:t>
            </a:r>
            <a:r>
              <a:rPr lang="es-CO" i="1" dirty="0">
                <a:solidFill>
                  <a:srgbClr val="FF0000"/>
                </a:solidFill>
              </a:rPr>
              <a:t>(Modificación de La temperancia, p. 120.)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86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295232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Mensajes </a:t>
            </a:r>
            <a:r>
              <a:rPr lang="es-CO" i="1" dirty="0">
                <a:solidFill>
                  <a:srgbClr val="FF0000"/>
                </a:solidFill>
              </a:rPr>
              <a:t>Selectos, tomo 1, </a:t>
            </a:r>
            <a:r>
              <a:rPr lang="es-CO" i="1" dirty="0" smtClean="0">
                <a:solidFill>
                  <a:srgbClr val="FF0000"/>
                </a:solidFill>
              </a:rPr>
              <a:t>313</a:t>
            </a:r>
            <a:r>
              <a:rPr lang="es-CO" i="1" dirty="0" smtClean="0"/>
              <a:t>, dice: El </a:t>
            </a:r>
            <a:r>
              <a:rPr lang="es-CO" i="1" dirty="0"/>
              <a:t>Hijo de Dios se humilló y tomó la naturaleza del hombre después de que la raza humana ya hacía </a:t>
            </a:r>
            <a:r>
              <a:rPr lang="es-CO" i="1" u="sng" dirty="0"/>
              <a:t>cuatro mil años que se había apartado del Edén y de su estado original de pureza y rectitud</a:t>
            </a:r>
            <a:r>
              <a:rPr lang="es-CO" i="1" dirty="0" smtClean="0"/>
              <a:t>.</a:t>
            </a:r>
          </a:p>
          <a:p>
            <a:pPr marL="0" indent="0" algn="ctr">
              <a:buNone/>
            </a:pPr>
            <a:endParaRPr lang="es-CO" i="1" dirty="0"/>
          </a:p>
          <a:p>
            <a:pPr marL="0" indent="0" algn="ctr">
              <a:buNone/>
            </a:pPr>
            <a:r>
              <a:rPr lang="es-CO" i="1" dirty="0" smtClean="0"/>
              <a:t> Note que aquí se dividen los seis mil años en dos periodos.</a:t>
            </a:r>
            <a:endParaRPr lang="es-CO" dirty="0"/>
          </a:p>
        </p:txBody>
      </p:sp>
      <p:sp>
        <p:nvSpPr>
          <p:cNvPr id="5" name="4 Flecha derecha"/>
          <p:cNvSpPr/>
          <p:nvPr/>
        </p:nvSpPr>
        <p:spPr>
          <a:xfrm>
            <a:off x="251520" y="5301208"/>
            <a:ext cx="540060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Flecha derecha"/>
          <p:cNvSpPr/>
          <p:nvPr/>
        </p:nvSpPr>
        <p:spPr>
          <a:xfrm>
            <a:off x="5796136" y="5301208"/>
            <a:ext cx="2946960" cy="467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AutoShape 2" descr="data:image/jpeg;base64,/9j/4AAQSkZJRgABAQAAAQABAAD/2wCEAAkGBhQSERUUExQVFRUWGR0YFxcXFxgcHRkXIBgYFxgXGRQcHCYeGBkjGhYXHy8gIycpLCwsFx4xNTAqNSYrLCkBCQoKDgwOGg8PGiwkHyQsLCwpLCkpLCwpLCksKSkpKSkpLCwsLCwpLCksLCwpLCwsKSwsKSwsLCwsLCwpLCwsLP/AABEIAQAAxAMBIgACEQEDEQH/xAAcAAACAgMBAQAAAAAAAAAAAAAFBgQHAAIDAQj/xABAEAABAgQEAwUGBAQGAQUAAAABAhEAAwQhBRIxQQZRYRMicYGRBzJCobHwUsHR4RQVI/EWM2JygqKSJDVTssL/xAAaAQADAQEBAQAAAAAAAAAAAAACAwQBBQAG/8QAJhEAAgICAgICAgIDAAAAAAAAAAECEQMhEjEEIhNBMlEjcQVCYf/aAAwDAQACEQMRAD8AqiTJzGw3P1grQ4c+0eYPSd2GPDqAnSOfmzO+KJWm3SIFNhzlmHpBNGBP8I9IYcKwNi5gsqgbaBh48pK2NWMRlYA/wj0EQFYN3myj0EOxspo7owkKU4EZ8M/9WC8X6Ej+QF/d+QiUjBre6PQQ+SsEUotlPpEk8NKHwwS8Wb7YSwPtld/4c/0j0ESZGBjkPSHGpoGs0RZFJ3mgn4v0F8aF+Xgl/dHoI3m8Lk6JHoIsKhwRxcQS/k7DSKF4Ea2z3wplYS+FC3uj0jpTcKE/CPQRY/8AC5TcR2lyE8oJf46P7B+FFe/4Qt7o/wDERFqOFr+6PQRZy5I5QLxGmy3gcngQjG0DLEkhIVwgyXyj0EQf8JuD3R6CLFpDntE5VIkbR5eEppNMLhyRRWIcKKB935QOXgRGo+UfQK8Dlq1Aha4k4VGUlAEDk8bLjVxdgvDXRTisI5CIFXhhF2h0nYeqWS8AcZnbRNjzz50ZVC4qWAIiLiYsxEmR1YBI5GMjyPYbY0dMEmaCH7DkAJBiusGNxD/gqszCOMo/yi4L7GChWTtDjS4CFoGaxMCMIkIlSlVEyyEAkP0gbgXF9RUVY+GWTZA5dfrHUhF0P5JHTiDh0ypiWuk6H8oMYHw77qjpy5ww4lTBYSCN/TWO5IQnwgFEK9HqKdIGgjxUtJ5Qv1OOKIZIdatElnN2bofHkY7zFTUSs6gHDkgG4t84ZxGfG12yVimEJWlwLwoKlZZrbgw64RiAnywoF3gFj2GNMzDeBX5C6fTGHD0NLBI2eFjGvaEinnKllBUzXDa+EGK5cwUhy3Xkt4tFQznWvNNJJJvzf9uUVYMSyN2T5sjgi18C4lkVoIFljVKrFuY5jrE6fS5Yp/DalUvvpVlUk91X3qDyi0eGuJE1UplMJgHeS/zHQweTDLFtdGYc/PTNyu8QsYnjK0TKleUkHWFuuqs62ifyJ1D+xmTSoJ4ILQTUiI+GScqYnTBDMXrFJmwWjyWYj4lKzJMbPeIWI4k1gY3I0lbNb0JvEGG9wneK0xehIBJi18brEBHeMVVxTiGYkJ0jiTj/ACriIYqVK9ojqjulHOOE/WOnD9Go5xkeRkEHQ0YctmiyODaZUxSQPi+m8VrhaXIEXPwHKEmnVPVqe6gHeIsWO8licdt0SOLqzMoSEn+mgd4fiVE/gOgSJqlNolk+G5gAmWVrJV3ib33Jv+cPPCdLlSD0+x5R0pLjAetuxgKYgY0SJZIvz3+W8Eo5zZeYMYlTphxdOxTwjCzMTNIWUrJASshylPIMzW3EdKrAlmnRIFSvtUHOqYczqd3BDizGwfaDNLQdmskaGOTDti0tQKrFb2bXR925QT7HTlcrRE4PpOzlt5kNoYOVFMF6xtJlgWAjdamEDexU5XKwbjVSmXKPeCSxCXbVuupipcQlAHUhW/1cHru8WZjuCrqQ2chPJgx38Y8oOEpErvLHaK5q0HgIqw5Vj2Jy43NUVjSYVMmOAgka2BsejWhgwThWclYU3Zh3zKISx3bc+kPNViCJQASkObAAB38IRMbrJq5ikzc9i+UGwt3T18YOXk5MmkZDxowVsY8bxASkpRMSuatrqSlh0dRtAejTmWFM3TlEOnx1aVpVMJmIOqVnTbQ6dIYv6SAZudKZZuDy6HziScKa5dFGpqkE5AsIyrnMl4HJ4ip2BTNSrm36R7MrUT0ns1BXNj9eUOWSMtRZsoSSA9bxJlcCEjGeIpgJIMEsepihZhbq5RVHEz+RPlxZM5NaBNRi82Ye8YCYlNbWGOoosoeFvFEOYPBJSlYrvsHqmWiMovHdaGERVR04jEYRHsa5oyD2GNvDsgqmJT1v4RbtDXJmFCG7iAEgDc7xWnDEtKcyjqSw8IsvBKMIlvo4f1gsMFFWLh2GsqHdrJGvWCmAziHfb6amIKJCMmUanvKOttol4cWD7G/gNBbrDJK0VJDOhTxtEWmXbrvEqI2qAapmpRd49yxtGRhhq0Q8RrOzGY6C/wCUS5ptAjGKftpRSDlI94bEEEF+l38oxug4rYMxHjmWiyGUrkIGyOIVqSFrXlSolPdZ3HU6DreBfEuBS6eWVjVmSOa/xHoNfGBcxYNNKvfMtTc0uxPi4h2GPLbCyT4aQ1iuQgqIYvYqclRDfifmdmgRVVGdfevlHdPNMB01jMNj/f7Eez64S1pDuAR6HaK6USdzciarsy+ZQSGcE2+u9vnCbxTjMyef6fdQlsoSSEgMxe+pINy8SsXnFXdv3TY8jDHiFMlNH2S5KkBMsFUwMyswAudczqjkeVJynS6Oh4yXG/sqCZicxwxKQ7PyPrpDPwJxbMk1KATmSogLDavY33aAMzBScwQoLGxdjbYjn1jTBVZJwJDAK0MAqjtGu32XLxfTghxCOKrKbw8Y9UBSEtoUhvSE6spxEXlv+TkcrKnGWiNOVngJXUMNMkpSmBtTKK7JEIxzalaApsTailMCaiWxh3qcGmJDlMKGJIIVeO1gycnQ2Ka7IUZGRkWDB84eDqFrRZWG1DhrMO6B9YrjhwND7hS3KP8AyPjtDcX4ik9jFJXlGX4l79NCfBn1iSKghIb7/sPrA+jTmI6uBe4SN26xNRS5ikAtz9f7QTKENeGElKVbGCIMc5UvKkAaAMPKNkCIW7Zjdm8ZGR4TGGHGdMGnSByK5OV7OO6TEyoF3d21HSFvE5gkpZJBCtH+HcknwgJN/Q/HFPsW/aDiAJloDEqP/UH5B2tAinqEqSiWRoP+zkq8nMRK2qeaVm+oG9n1++UR14kmVKUolJVmBDliwH28VRfxQtiJfyTpEivmaypQ7SZmYJSXPIpIHnrHej9m9XPIXNmJlPqASTpbSz+cOHs/4ZEuT26w02f3z/pSbpSPEFz1MNVTKZPd1GkSycp7ZVGEI6FrBeA6enOdRVOWLvMLh+YSGHq8D+OaxRMqWAyCoLds2ZtNDYeI5QXl4pnN3SRYnr1HKAHEkheYMpgLsLi/LlCpPVIoUK2AZmES0ZlJQyi7Nu/TxhOpaDPVpSpJSAbvq7uXOl/yiw8MCs4J0B1Me8U4KiaDPld2aA5bRTf/AKhVfZrWtEXGZhJZIYCwHKBH8uWrYw1cJUXbS0KndwquArVQ8IZkUyQWRTkpB1I+d4TkhGbsieC5Wyt6XhWavYnyhmwnBpMhu3TmXrl2HiecNNWqakAIQMp1DhJHV4SsdxFZVexRYHcc+9vbciE5JrCvVbH4sMVsajUSJqVBSUoYFiQNOcVB7RsIkspUtipPxAWUObc4YVYwrIUqUp+tydGb1+UKuOVZU4UxcWv5GF4fIyOSGZIR4sroxkbzk3MeR9GnZzR8wJNocaZJcMWzEAeAHOE3A13SOcPeHp1V+EMPGH4+hSWwrSzTp/x/4gXbpBTDSoKBCXJv4DV/SBFMLG3JI+php4TQFFam90MPP9hHpukPiGZGKy5qe6oPye48QYIS9OfWKd47ruzqVlBy+HOLL4SmLVRyVTC6il36bP1aIE7Yc40F1GAeM16k6kJSNwq56dDB7LEPEsPTMSQoAx6SbRkGk9isnH5pRmSAQhsxJ7zHToR1hS4p4gWXRlAKi4POzF/RrRYlLhKRKVLI7xSUk89S/heK04poCpB1CkAqHVSfeHiQD6Qm3F7KNSToCLV3HBLq0vy0A5XzeTRO4A4WRWVPaLBKJN1A6Ev3Uuzly5P+1oTZ2KhaAHUxsxVcFzcdQIuv2a4OafDkOllzSZhfVie4D4IAhrn8jFQhxGJdeEzEoLB9PKJk1VoQ+K80uYiZnuC7Q2YLiInSkqfUX8YyM7bRRKFUxbXUZKkgiyrGOOIMCAHI5GJvGWHFKRNRqk3/AFhSRiipi3O328Jl6umO5WgpTyxm7z+BNo70U7t1kBJ7MbiwPR+ZgTPqk50IzNnUEnzLPDhgksXOiUHKEjQEalzcnr4xNOdvgjQzheGpQ6yBnLOeQGiRyA0iRWVqUNmLOWiLhGJpmZgDcG4iLxZJKqdbagP6RdCKjDRNXtsHcRYktSM0hT5bqYgHrYwv4HgSZjzZszO+YB2Nz8XLQ6c4GVVSVICUZiotmA35h+sHF05p5CE/Gq56E/ppHPlB5Mty6KVSRFqcNlomCVJSc9nUfdQkaudrPYak3hQ44kS+0KpOqQ6tGYRYGGU4ulRftAC+7h7f9ornjsGn7RDXOhHKGSg9cUBk/ErSfOdRPMxkciYyOsoo5g/cOSMyh0/SLGw6QAhDtutXlp99YSuE5LlvCLGpaZ05R8XcfpvFENRQEVbI/ZZQgFwWfzPM+sNeDKEqnWvTe/QQGl0Xb1OQWSnU8hf+3nEvjmclFBMEtQSEJLvy8ephOaRRFFU19ea6vShF052H+oksTH0JR04QhKBokAegaKD9k9Bnr5Z2SSbjcJJHzj6CiPE+WwHPkex4Y9jyGmESem7aFor7jSgusN75cHrveHvFCUssfDfx6ekK3Hc3LJExIzBTMB+L+30hGRWVYipuDeFRPrEguZaZl1Wdgruhv9QS99nO0X/VrypsLDTpFb+zUFapKkjLKT2oKQXacFM6jq/ZkEeMWTiBZBO0Hj/EKvZCfxDTAqF9bxD4exVMib2aj3VegMdMSnBSg5ZoCYygM6YQ3TtFDLJxJHaylJG4iosSlKkqKGIL2trDbwxxOZqBLUe+mxJ35GGY0sqql5ZiAefMHmDBTXyLQFUiucCpM0xKmzqBASToD8RSOQ5nXaH+ehpeUHXU/UxDkYEmnmJA91yxbmdHidXrCUvtE+DE425djVVCxhdZ/C1Nz3VFj62MWBUMtBfQj5RUeNVpKn0AP3eHXg7ilM6XkUXWi3iNi35xVjl9MRNW9GmA8LdmozV2LkoTyGxPVtoXuMMbCVlX4GHmdP1g/wAYcWpkIIBdRsG+kVPiuMiYEoSM6icy1a5lEe6B+ECzwORxiqRttFh4FiOcy3IcEP4RD9rOCCZIzj3hv0hRwWuXIWkEkp2PIvcf7YfeMqntKHNyF4XimpdBS3E+c12MZG9QRnV4xkdNHNLN4YLKSRyc+kWbh6wEhRLCWhy/O/6xV/C4uOrD6Q6YxiYRTJSDedMb/imClk4YuTF3xthvhzFVzVZUsEhythc8gVeJeAXGfFsynmBAAWhVjLX3kqTYXHIwV4VpexROWzXZ+Z6fKKx9otef4xWrCyfID0jk/LLIy9J/DyYf9meIoGIykpupZVYaJBCtjcACwi+BHzf7Gu9iiFEhwlZvq7Nb1+UfSAinFDiqIoqkexkZGQ0Ij1qHQrwhI4mps1JNReycyTyIP0ILecPq0uIUeL09nTVK3b+mW8WYQrIijDLVFW8GcYoo5pTM7qFd1Wtr2Uej67+kWojHkTpQUCkA+6c6SlQ1dKgb221j5yrkqE4zAXBVc397r0JeG7D5CJwE1GgYLQkkX6oGu94Sm4odF7HusrKfKVLWAC+m/NjFc4/xfJBIlhSvw3tHfHaGXLS5mFuQYsrYFW5IvYFnhDrZwJLICAdPxEbX2jYLk9g5clEmVxNOTMExCspTo3zd9YtzgH2jpmDLN7qhYnbyij0pctB7AZhRn6M4++UMyVFWheKTs+m0z0TkWIUOYI9fGFHixdYhhLR2iTYKSHPmOcJeE8RqlsUqUCOX5g2gtX+0iYqSpASkKIbtAohuuVtYBzUlsougBiUpaf8AOmS5a1fCokqAdnOUKCPC28CqyoFIQuROV2oIBIQQkhnJCie8PECBc3ESkkBiXdxq9r3H1jlPxCZNVmmLUtZGqi9tANPJoSlWwHK+iTXYpMnEZ1ZlKup/kkD5mDGB4UCnMq9wBbqxiBS0pmKSAzJs/Mm35H0h0kUvZyCAWKN+d94jz5L0goo7U9GJbvlNzYaAtYFhFZ8Q8RT0qmSc5CHunaHMYuEDvEa3PICKzxysE2ctYDAmw6RT/j4O3fQnNLVIgExkeRkdklLP4ZJC0t4/K0SeI67NVyJQP+Uw8yXL9bgRB4SqAFlSvdShz+XzidgOFmrrJSlXClkrI/DdX0DRH5ORNKItRbdFpU1MRToSPiObTmX+kU9x0M1XNIFkqYdesXNxFX9jKUofCkt46D0f5RRVdPUqWtRfMVF38REL1LRb5U+ONQOXs9xIyMQkzPhK8pH+7ut4ixj6plqcA84+PqDEFSZqSBdOnQuC9tTpH1fwzXdtSSZn4kJPyjoRZPH8QqIyMjIM8ZCd7RJqhTLCR7wueQBclvSHEwj+0+tyUihpmLEjZIufm0BP8RmP8inJOB9uhbe9mS1rDvbjk0FpOH5ZJVlKFIDAZi7M1yLEQk/4kWlC0IUU59dLh/d58oKYKkhAVMUoE+6HclzyP1iZxaWyiMlZExeWou7ggHXY7tC3MFy5c7xYWNJUuUVBKcrWUfeI+Yex5QjVVAsG6eo8PCDxOtMVkX6I8gb20f8At1gzhM0XJs/7QCaDGGI7p6H5afnBZlozF2MqZiUAbpUPsekRapcsB0lX0vGSwTLY3u4vof009I9XQ2zqsPvSISrYJW2rMPryEay0KUSR8vu0b1K85NrC37mONMhSVApD3Yty5H6w9dCWPWBUSZcoLS6tC+jafO59H3idi1SJNOuas95bpCebl78o48J4gMglkOCW8GG/qIF8XVBCVhQsGy9DufGIFC8tMa3UbE2uxArdzrAWbrHaZMcxrMlWjv44qCo5rlvZwjI3CYyG2ghrw6q7urP+QiyvZdJUpZUx7qfrYX8zFSUCLHpF6+zVKRRy21VmUefdLB/NzHHyL2GYPbJZ77R64Sqd9ivIb80kvFbY0EqSVJu6b+QHrBT2m40VzJaQSUBz0zFtR0DAeEKyq8lCQdOdt/7QDVu0L8uVzr9ATDpKTMUDmIF8qWBPO5FrXj6l4EH/AKKW2jW8I+XaSmUqpQxuohj1b9vnH1Pwwgy5ElCrEoHqAIuT9jYbjYdjI8Eew48eGFri/DEz5eVQBYkh9HAOos4hlVEKoTcCBmrQzG6Z8kYzhZkzlJIIYk6bP9IP8P0K5mVZLvuOQ0bpDL7WaMCd2YAyFldRsWPURE4UQ+ZmSAGBtZI1+W8SuVqh6ilIJypJPdPdT1+Jx087QHxvDu4SE6Hul7pbmN0mCxkzJqwiSMxIFh6l+jARz4iwapkIzTEOlrs5DkddN/lGU+xjaoqqezvu9/lp84YuGZecMRcn5PAPEZaQtWUuASLbX+cGcAlOAlLXBd/nDMz9BGNVIaFSJTBrndttyID4pNJO4A0G8GEHKGY2b7+kcJslMxQsClNy33ziRL7KX+gNMoT2fU3/AGjpT4eeyCtzv+kEqpAOblfX5RMo5CQkJB2fws8bdoFR2ReHZxQteZnF/HbygVxjX5lNsPrDJV4aBTqmI99Gp5pMVziE4lUFhx8snIlzTcfQiSyHiTUpTlcKu+kR0yxHZdGyczi+248Y6M3tEurIsZGRkaNCeFzLtzi2+EcXNNQzJ0zRJKJY5qPePgHb0io8MFxD7W1Q/liUBiVTCRfZmfr+0c7O6lQzxGlNti5U1xqMwURmf7PjA+pW0nRikt89fCNxKULtv8vH70iZJw5SgoNZdud9mj2o/wBEk7lJyCHsyw81VfKS1k3PQC5J+94+kkMJoTyTaKo9i3DiqepnlTN2YykHmr9otSZ/nJV0y+v9osjVWimPWieI9jyPYYCeGIirqPhEsxyUkO/O0Ywkyrva7hAVKEwWKPeYXbQq8HYecVpS1qpclKAQFLIfqCbOfyi4faPSKXKITqbH/a7n6R8/Y26ZxUCLK7qX91reGo2ibimylukmfQ/B2EolS05QHa58fsQXxvDhNlKQdxCp7N+IROkpeygA46t9IeJlxDYr1Gt30fI1XKMudMQfhWpJfooiGzhWkBYtcP8AfpBvi/ghS6uapADlZPkovEjhDApqZihkuxDh+71D+kJyPkqQvHFxls1rkCWjfOq3gGuowvzsRMoOGJ0f9t4M8VUcyn7y3clr7/f5wl1ZWRmysl2c/pCVC3sLJkUQjSTjOWx5/wBzDJhyASEC4Av47B4UcLUlJ7x8gN9IsXh9EvIkou+/ON4bNhJM7zMIUmQtYUHIZSWsUkfURUVfIOYxflJJzpUg6KBHyip6/C1hS0AAagk2bzhnLhsn8pUrFKmplLfKHaPcgAuS5ew+T9Xg9OwBcpIaYlRVqEnQWJzH9IFzaTILK7wtm/Tl4wyORSfZEpKwYoMYyNlSzGQ6xtjNglFLWwzAKJbKSwL8jBOtphnUnKUBJYJJdju3MPfzgXhclLDMklzz9QfJ4sKRwsupnhQUMikBQVq6UhKWA1MxyLFuekczJblonV/Qm1MoZGFmsR5ku8QpKylBGZi9ng7jUpCahaJZUUDuuWfMLF2sLuLRxosJE05RdRLBrPAqT6ZnJ9FieyPE1qzZ7ukX8DvFjrlOT6+EBOEsKk0skJS3aN3yOe6QdGBg/JTlHMm5jpY1UaLV6o3kzcweOojjJlgEtuX+/vaOwhgLMMQqmc0xA6/kYmmBWIoOcKTdjePMLGrZHxOkTNSQoOkvbpFJ8WcKoRNCmZLmwZzytsNIvIOkO2ZL3HTmOkJ3F+AmpmIMlId8p5M+p8ITKNlKeqE/gJSu3ypDJZvSLSlYklCcqz3hEXCeGJVOkZACsAlStyo38hATH8RSlSgqygI9uKHRS4mqsQSqpWtu6CBzvDPRBMuSFEAEhz5km/rC9gWCpTK7acNsyUnnqFEc+ULPE3FExQKApkq0gb47Z6T1YA47xpdTUEI9xFh1OpMKKqNZLO/Un7EGFT3sbDd4jVKgBcAcgP1hDm7s5eR8nZHosFUoFhYWJ5Q0cMS3mBMp2CSSD0F1cunnCxLrCRlST4ftFk+z3DMlNOnEMVMgeGp+cejbexvj7kE6fEsgflCDiuJdrVTTYJ1J++cM1ebEDrCIFBKlJLZU3WpXP/SB73L9IKW1Q3yn60ElTpfZKDu4uCHbw5a+bQv19MhMtLHvm9yPnBqdWSlSkmWkah0ub2Lu1x+cB8UAKitkjMdOXlsG3hWJNM5kVsDT1X122P7xkaViU5hkBIYOX33jI6CWhySGfh3EylQCk50AglJ0PmLxaUrHJq5kqVMlpkUyswVMlK7wOUGxBdKWIBtttFdcIz0SVlS5faWsDoD1iwsGkIqy6lJlzUOUhKcqVAkuGdioA3IvZzHPcvbQCYA4rwKXLnpMheeWsAu7sSTZxrsY501AfhctsLddY6djmWo5s4JZJQTlVyUkM7KDeu8dZ9O7XUlQLEMfFyDpE77FN7C2CcTzJViy0jUF3HIvBZfHsx7AdbfntCn2CSWKijbMAz+pjY0pCh7ykncat4c4djyzuh+PNkbSLQ4Zx1VQCSlmZ/T6wxJVCX/NZdLTFEnvqAtldnI3U3NzBrhOsWukQuae8Spz/wAj8o6USqa+wxOWweB3aAOVMBr5RHrOLJCUFWfOBskP+0VZxbxlMqlZEEy5b6Pc8nI26QvJNI2LUVssapx+XOBTKmBQGuX9eUc8FQAZi9vGz6nw0iqcJmLM1KJajnUQkZeZ7vpFm4hMTS06ZSS6gLnmo3UfWNjK1Y/HJSVILUU7NLzfiJ9HhI41oxmeGjhqsC5IGpBI/OAXGRbWBntD0qs6Yri4FLLAuSkD5NFa4rXJVOA2Tbz3tB7FKt5aEuzJAJ5DoNzCnUUgS5CSb66wmciXyJ/SNxJKlZUlPK+/79I44lgq0qYqBte+h2++seopgoKUTlbQC9+bfDHelqRclTBIAKdc3MG/hCiF/wDQYKMJynMX6C8Wvgc0DDZSBYuXHVy5hJp5a56wSO61huQDcdIcsDQ1EFH/AORQs9r6Ob9IZjLPFXYu8Sz8kqYrkPv5xXlNNWU3Is1vk/g9oceNKwBISzhSgW5gXaFGbiBy5UoSEjQFIJHO+sMWxXlP2o2o1kBTm4sn8/B9B4nlHOuqEsAHUo3I5H849w9WYd5IZiSXI72xLatdh1jnNrso7oDvvckddo9WyZKwbMnknl4PGRpOU5uw8LR7FSobQ74VXS2SAnvaE2Y+MMtZiYqESyChC090kS8jjZSj7qkjna0JGEU9iSkLcEBN9cvSClNjFRKkhwhcv3UBaRZrFtyxszk845rhtpE32FaGgIGTtuxUXS6Ce7lUpJyzBfKWGjWgjIwmZLCWmrmpQdVE+6H7o+IXL679IU6XidZypSkqKHSGBbUqa+lyYn4ZxSJGbvzs75pgGQpa4ZRUUkC40cx5wk9G0M8/EFZiFJzyxooqv1szGOSUdoohyk/CD+vnCxg1YqpqVTVrUkEuMupF3TlPw2awh8SKVQAGYr2CQQQfE/pC5Y2e4NgadJmJIJUSHsxi2uFFPQyX1KfzMVWZaFt31nQ9642vbb9oL0PE06VJTKSUgIcAnXm19r8ofgycL5Dcc6W2L/EdOumnzJQU7kkHobi2mhhfk4XNUosCo9X9YbJdQmZMeYApR1Ki/g3pZuUFv4wS1jIgPsHDHxfQQvmpyN+RTkb8EcKGleon91QSciTqAdVHqeUC8QxFU+cTfXblE/iPiDtk2zJ6fvoYX8MrlS5jjQ7tFEmkqOhSjH1HzhRRdSSnKGcddoE8dKYjqYkcOYktc/vEmxdzsWZh4xH4+WwSdrPBXcRkG3GxQr0lSbAE2/tECuwucsAZ0ol6AMzk8y/6QWp6qWUE9okBPUBT8gFbwGrsRkrUSj+mVHvHMSond3LegiWUnZyssnzJuJYK0pKCFrDd4hg3Mn8R0gLQUkpM1KZkzs8t795t9ALq8Y60+ONMyKnZke8CG71vdUddue8Q1VJmKWpCUqcv7wcOOUeSl9ird2whOxRGcqlTVM9jMHLRlAW8xD5gH/toe/fVv1iq6etWCpC5WYnQAtlHO3lFrYXJKMOl5hlzEqbodIdCNI6HhKkxB4lk9pNAdmG4ca/KAX8sWogS21us90Dl3tWhlxqQoqZKQ5e53YOxHPceBgHWYZMSTnOgtqX5AJGm8Dypk3kv3OM/ApgQSFhe5A3bVubXML81ZBvq+n7Q2SaabJGTLmUQ+QAKIJuHa4NjaBGMz2dBSEr+KwF20bUwzHN3QqDAz/bRkbimUbhJI6D94yK6HkilqCGuRuwLOYIjF6gEXa5CWSkm490E7W/PWA+c2y3cRkwqSplu/Ih25WeF8bYtRGrDMGcpCagAguUAkgqfkm7Qy1HDYmU+Qd1aiFTCASMz3JLObQj4bjI92YCUjRsoI2sdtoZsN4tqJKM1PMzMHKVELB8LaiJZpp7Ytp9MKnDUyZJly0AXzdqSCrPYJZrJA5eMcqXEz/DzSpZklIYkBLk/hQDuToOsaSeOP4qWrtafJM0SuUCylM7GUHKt9B5wuYjUlZJTKW+nfAcXvllkuPO8AoO9mU7J3EdEialK0ES1pATM7VaQCbEB7MRodnDaiNFY7MEmXk76nMsrOUgkAE5b3bmYEz5KqlcpElEt0JuhJKVsCCpS1rABJuxcgPA4zRKUsBSkl1AJSQSkNZ16HkWvFKwpqmM4WiyJNYpNwRu5BDabWdjE2mxAKcBKFEjRXhrqG/eELAscmZSVrsH763LMPdYHq/n0iTVY+hC8qnOmijoQ4v4HTrEcsMk6Qpxaeg7UdohRSEk30+zcHaO9DVALUmahQT0Hunw1gPQ8VoR/liYNC5ymzlzmVoAQLAPeD1TiNTPUFpSg90WUrvNbUpTlF9idxHoxlHsZjySgiTQ8UyUTkyjmWtwUzEgg31SeYg97RZZMks75XgTQYSqYuSF04RMUQQSp7jvaZXADX8IcuIcLVNS7DRiIrivU6uKTlEoOnmSlDMsrSoEZQwIOrl2sII4bQHP7ygAHIBBJ6g6AR3rJMmmmLlrR3gSoE8uY/SBVTXys39Ox5p8N3hMrekcvKvehlXhiFgf033dSn9QLeUdaaiSEgAMH029LbwkqxuoljU5Rpq33aCFJxcoj4Unc5Q5Pi8LlhnQpwY8U8qWlSSQRpmOUgM/zhkx7GpK1JTLmJyCwAP0iv8N4iUQoqWkgMWJZtbAXd/kwhnocLM6UJkwIlpOgWVOd3CUgn1aPQm4qqKcGbgqo4Yphna95IuOW/nCjieMdjMymXkWBqoehGpMPeGy1U+bs5stQ/CQohvNIMLfGOGKnkLUEAJv3bbaPc+Rg7hLsZlnjyK/siYPh3aKE2XPlS5qXWlJW5SficqDZS7hJv72rRErplRKQvNlVmUr3ZaCkgEgqKiMyv0aCHDqpMpChMSlRDFNgonw8Cx89bQuYljc1UyaEghBJGUj3Htr8PXaNg+T9SP8AoC1FQqWrKwG9iWvyvGRoakC1ldT+VtIyLKHURkC35R0CVLUAxJ0FnMaJFniXRYoqUsrSElTN3g49PKDfeghiwSlRK95CVq3KkZgk/hD8ucNFZxuqTJKZKU9obXRcDSwSAOt+YivJOPzRYlxuLau9/vaN6fGlOWDFRF3uBoB+fnEjxSbtinGXY/JxiVJfKSqYoOtWhckWcaJDBoW8ex4zVBS5YVbKdQSlmHeGrc4HJqUZnzWLEuQ5Lc9RrpHGrmlQOQP4HbUwuEKkAlvZArEgKZJzJLMSBp4+MTiUyiAsS1BSbAXMs7HV7G5T02iPXrQEpCVErHvck8wOscqNUt1FZVYOkJAuTa76CLF0P+iXJolLK1EkJUWJTosm+uhe5847VGHy0JCg9wzkpIf8Olj01iPh+K5GzOtKVAta6GKSOhuL9TEOqr1TD3iW2SNByAHQDXWB4yb70ZTbCyeyyAhSZq9cveBSNxcZT5RN7SbJSntDMkpN5ZBIcPqCku2kAaOuyKHdSU7g2tv39REn+aSTZUo9CFqP/wBjp4RkoWC4jjgmJVJmdrKUoqRcKO5bK3eLqSRZ4sxHGktUoBSkoXlAWlZZQVYHu7hzr0j5/qK/LaUtQSSDlc25MowQRxZUzWGdJCbssIblqYFRaRTjzOK2ho40kSKlC1dolM6WkKlh/fSoZiknZm16xXkqoWi7N4iDNfKUO8VS5b/gU9/IfSA9VU5i2fMObGChtATmpvoJ01OpQCphUX+EHbn6RKX2Mq8sXBvqTpba14FoxLLa5Ft7NyfU2ETKbHUy09wBJ1cfq0LcZE7TClHW9oxmAMzsxcF394hoNUdZNmpzmeQDcuA3kNISzxNNCwUksCCxZiRoSOUdKecZ61lKkIJdRR7oJ37NGg8DAvC6sJx/Q3UGOqCylakZdpnIbknV4k13EkhNwy1Bu9mBHoL/ADEV/MxRP4cx5kvbZokyZxAL5W6AP0vpAPBWwJRGKr4m7QDIkC+oJtZm6aGw5ws180zCz913YBk+PMxzXiaUoypSM25I62bnYxDVUFQLt9PQCHY8XHZsYNG0+VkLFifKMiKVRkUcWPo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3.bp.blogspot.com/-isu26hosUNs/TyyD1xlPCdI/AAAAAAAAATk/-jyNKchC_l0/s320/ed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72" y="3777207"/>
            <a:ext cx="11715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3.gstatic.com/images?q=tbn:ANd9GcRxC9NUO8wbWiG6l55tUu3J2KZL6XCL1pdRL9H_Yd92mu6wp-Lz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77207"/>
            <a:ext cx="1152129" cy="151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escuelacima.com/la-segunda-venida-de-cris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777207"/>
            <a:ext cx="1115616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082089" y="4920043"/>
            <a:ext cx="21900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i="1" dirty="0"/>
              <a:t>Cuatro mil años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228184" y="4931876"/>
            <a:ext cx="18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i="1" dirty="0"/>
              <a:t>Dos mil años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-108520" y="5762928"/>
            <a:ext cx="91440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/>
              <a:t>C</a:t>
            </a:r>
            <a:r>
              <a:rPr lang="es-CO" sz="2400" i="1" dirty="0" smtClean="0"/>
              <a:t>omo </a:t>
            </a:r>
            <a:r>
              <a:rPr lang="es-CO" sz="2400" i="1" dirty="0"/>
              <a:t>te habrás dado cuenta, </a:t>
            </a:r>
            <a:r>
              <a:rPr lang="es-CO" sz="2400" i="1" dirty="0" smtClean="0"/>
              <a:t>nos </a:t>
            </a:r>
            <a:r>
              <a:rPr lang="es-CO" sz="2400" i="1" dirty="0"/>
              <a:t>falta un poquito para que esto </a:t>
            </a:r>
            <a:r>
              <a:rPr lang="es-CO" sz="2400" i="1" dirty="0" smtClean="0"/>
              <a:t>concluya</a:t>
            </a:r>
            <a:r>
              <a:rPr lang="es-CO" sz="2400" b="1" i="1" dirty="0" smtClean="0"/>
              <a:t>. </a:t>
            </a:r>
            <a:r>
              <a:rPr lang="es-CO" sz="2400" b="1" i="1" dirty="0" smtClean="0">
                <a:solidFill>
                  <a:srgbClr val="FF0000"/>
                </a:solidFill>
              </a:rPr>
              <a:t>Lea Mat.25:13; 1Tes.5:1-6. </a:t>
            </a:r>
          </a:p>
          <a:p>
            <a:pPr algn="ctr"/>
            <a:r>
              <a:rPr lang="es-CO" sz="2800" b="1" i="1" dirty="0" smtClean="0"/>
              <a:t>ALABADO SEA EL NOMBRE DE DIOS.</a:t>
            </a:r>
            <a:endParaRPr lang="es-CO" sz="2800" b="1" i="1" dirty="0"/>
          </a:p>
        </p:txBody>
      </p:sp>
    </p:spTree>
    <p:extLst>
      <p:ext uri="{BB962C8B-B14F-4D97-AF65-F5344CB8AC3E}">
        <p14:creationId xmlns:p14="http://schemas.microsoft.com/office/powerpoint/2010/main" val="324454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es-CO" sz="2800" dirty="0">
                <a:latin typeface="Algerian" pitchFamily="82" charset="0"/>
              </a:rPr>
              <a:t>¿Porqué el mundo estará sumido en una terrible crisis final antes que Jesús aparezca?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Lea estas siete situaciones en las que se encontrará sumida la humanidad:</a:t>
            </a:r>
          </a:p>
          <a:p>
            <a:r>
              <a:rPr lang="es-CO" dirty="0" smtClean="0"/>
              <a:t>1</a:t>
            </a:r>
            <a:r>
              <a:rPr lang="es-CO" dirty="0"/>
              <a:t>) Mat.24:6-8.</a:t>
            </a:r>
          </a:p>
          <a:p>
            <a:r>
              <a:rPr lang="es-CO" dirty="0"/>
              <a:t>2) Luc.21:11.</a:t>
            </a:r>
          </a:p>
          <a:p>
            <a:r>
              <a:rPr lang="es-CO" dirty="0"/>
              <a:t>3) Luc.21:25.</a:t>
            </a:r>
          </a:p>
          <a:p>
            <a:r>
              <a:rPr lang="es-CO" dirty="0"/>
              <a:t>4) Luc.21:26.</a:t>
            </a:r>
          </a:p>
          <a:p>
            <a:r>
              <a:rPr lang="es-CO" dirty="0"/>
              <a:t>5) Apoc.12:12.</a:t>
            </a:r>
          </a:p>
          <a:p>
            <a:r>
              <a:rPr lang="es-CO" dirty="0"/>
              <a:t>6) Luc.21:16-17.</a:t>
            </a:r>
          </a:p>
          <a:p>
            <a:r>
              <a:rPr lang="es-CO" dirty="0"/>
              <a:t>7) Apoc.16:1-21</a:t>
            </a:r>
            <a:r>
              <a:rPr lang="es-CO" dirty="0" smtClean="0"/>
              <a:t>. </a:t>
            </a:r>
            <a:endParaRPr lang="es-CO" dirty="0"/>
          </a:p>
        </p:txBody>
      </p:sp>
      <p:pic>
        <p:nvPicPr>
          <p:cNvPr id="1026" name="Picture 2" descr="http://t3.gstatic.com/images?q=tbn:ANd9GcRUu3FUydqxK4puQZcsYSemVw5nM6yiahmuEC0OGLM-1-LXoiV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92896"/>
            <a:ext cx="1728192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3.gstatic.com/images?q=tbn:ANd9GcQfaj5Fl_FmbneFBKK8kPlrKNS3rz5d4BZ4isT3N934VPaFrwTQJ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158417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3.gstatic.com/images?q=tbn:ANd9GcQFQZsnDa_OaS3XfHwr-isJa6WerJYum3OPH9EY0NW2gogiZ95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373216"/>
            <a:ext cx="176089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0.gstatic.com/images?q=tbn:ANd9GcR_Zte6zQQ4g6rGT0sA0hqT2OToVao0ZFGepNRXUFMplyaww-n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373216"/>
            <a:ext cx="165618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t2.gstatic.com/images?q=tbn:ANd9GcSRN0xAdQx9jhvSNxRcf_WYkA0024lZr530AhqEI6Rp2fmk0cDan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636912"/>
            <a:ext cx="187220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12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es-CO" sz="2800" dirty="0">
                <a:latin typeface="Algerian" pitchFamily="82" charset="0"/>
              </a:rPr>
              <a:t>En estas circunstancias</a:t>
            </a:r>
            <a:r>
              <a:rPr lang="es-CO" sz="2800" dirty="0" smtClean="0">
                <a:latin typeface="Algerian" pitchFamily="82" charset="0"/>
              </a:rPr>
              <a:t>, ¿</a:t>
            </a:r>
            <a:r>
              <a:rPr lang="es-CO" sz="2800" dirty="0">
                <a:latin typeface="Algerian" pitchFamily="82" charset="0"/>
              </a:rPr>
              <a:t>Qué terrible advertencia nos hace Jesús?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9971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Mat.24:5,24.</a:t>
            </a:r>
            <a:r>
              <a:rPr lang="es-CO" dirty="0"/>
              <a:t> </a:t>
            </a:r>
            <a:r>
              <a:rPr lang="es-CO" i="1" dirty="0"/>
              <a:t>Porque vendrán muchos en mi nombre, diciendo: Yo soy el Cristo; y a muchos engañarán. </a:t>
            </a:r>
            <a:r>
              <a:rPr lang="es-CO" b="1" i="1" baseline="30000" dirty="0"/>
              <a:t>24 </a:t>
            </a:r>
            <a:r>
              <a:rPr lang="es-CO" i="1" dirty="0"/>
              <a:t>Porque se levantarán falsos Cristos, y falsos profetas, y harán grandes señales y prodigios, de tal manera que </a:t>
            </a:r>
            <a:r>
              <a:rPr lang="es-CO" i="1" u="sng" dirty="0"/>
              <a:t>engañarán, si fuere posible, aun a los escogidos.</a:t>
            </a:r>
            <a:endParaRPr lang="es-CO" i="1" u="sng" dirty="0" smtClean="0">
              <a:solidFill>
                <a:srgbClr val="FF0000"/>
              </a:solidFill>
            </a:endParaRPr>
          </a:p>
        </p:txBody>
      </p:sp>
      <p:sp>
        <p:nvSpPr>
          <p:cNvPr id="4" name="AutoShape 2" descr="data:image/jpeg;base64,/9j/4AAQSkZJRgABAQAAAQABAAD/2wCEAAkGBhQSERUUExQWFRQVGBwaGBgXFxcYHBgYGBgXFxwXFhcYHCYfGBkjHRgUHy8gIycpLC0sFx4xNTAqNSYrLCkBCQoKDgwOFw8PFCkYHBwpKSkpKSkpKSkpKSkpKSkpKSkpKSkpKSkpKSkpKSkpKSkpKSkpKSkpKSkpKSkpKSkpKf/AABEIAQgAvwMBIgACEQEDEQH/xAAbAAACAgMBAAAAAAAAAAAAAAAEBQMGAQIHAP/EAD4QAAECBAQEBAMHBAEDBQEAAAECEQADBCESMUFRBSJhcQYTgZEyobEjQlLB0eHwFGJy8ZIHFTNDU4KisiT/xAAZAQADAQEBAAAAAAAAAAAAAAABAgMABAX/xAAeEQEBAAIDAQEBAQAAAAAAAAAAAQIRAyExEkEiBP/aAAwDAQACEQMRAD8A68sWhdVBhDPFaFdYuOrFgU2aQbRJTzyNYiVLjZOd4f1nqolQaE9Rhl3UoDYaxY0pBEc4rJallVyShSuXcPnEuS/M6aY7O1eK5KNCrtp3iSR44pyWZXop/kY57WFQfCC2oeFn9eCWVyq7fSOS8lWmE07xTTkzEBaFYkn3HQ9YxNltaOb+DfEZlTBc4VWUnP1jpkmZiDjmB9SPSLcfLvqkzmkCJJvEqJPvG5mCAJvEgTylxFrnIQwTKDtc/wA1iREsb/pC3/uFviHZvzgihmPez/l2jnvLu9MZf0Yb4i/Z4im8PVoQrs4PziWUHIH9v5wTc9Y33WJp6VDMFoHMyHxkKe1umkC1vC0zMuVWVtesPjyd9tZ0SrqI0M+I6mnwEhSiL5GEnEOOJQ4TZt4rlySFxxtPiSdP3jdEqOfT/EUxSvjNtoil8emp5sRLHeIX/WtOGulJDRsZkUih8YzEgYxiA/M7xbaOqTPS6CH1GcU4+eZFy47D2rqwl/5pCs1OKBeM1bktvEFGbXi8x0ncjGonNAZqbxFWLvAcsw2g2dy58KOKSvLmeYByL+K2SvzESyZ8TzZgmIKVZERPkw+oONUPj8rAom7Evl+W0UziIGg/3F/47TKBwqz0VuNhFL4ghnDPHn5Y6dWNB8ArmmYVEh8s/wAo7B4c49hQ5UOUaZG3XIxwyoBS9iNiIdcF4ouYAnESQR2/3CyfsDJ1+q4uqYpr9R+hienmAXLfzpFVp+JBJKScXrkejQ3VPCkBSVB9epziyB1NKFMzetn6xPSpwmx9r27awhl1Fg5L7s4hjSzbdiWIt0ygWMstJMPb+WgwAtbPOFHD5zhjsL/QHrnDmSHvGZLMmxhMwNoHaNZ8nrC3iC8Itn+drCBRBeMuHeZI8xPxo9MQ2eOPcbqVJBAwqOwuesddm8Sl/wDjmEJKw19PSOG8ZmrRPmIWAVoWQSlgbG2XRonktxhDVrZ8WegDRJJrF5OTEMwuc8/lDCh4ac1WBtE7JHSL4fLK/iuGizeGpa8fK5ABBG2esAcKoPMUEgDq2f6ReqOlTKThRYanUmKcXFahy566aVcsk+sSU8thBcxG8SSZA0j1tuPQRdKVRn/tsNkyAI9NYCNKOtkiqLpG0uQxuIYpMeMt4X9bRZX8OTNGFY9dQekVLingecVfZgTEnV2I7vHRP6XWIfLIeJ5cUy9PjbHFONeE58gc8khO4IUPcZQHwKnTKXiWCWyA/FoY7itDgg5ajMEbRQ/GPhYSlCZKDIU+IaJVsOhjm5OH58U+tqHX8QPmKUkYcJOT3GbneLn4a4oJsnC9w2VrRWuKcHmEjAxSpIfRt+8QUvDVyhiQogjUZHo0JLS3To0ue3pr+0GUdQGzz2hHwqfjRzZsH7wxkFtP2hyLXwucT6WzeLHSRUODzbC42Bzi3Uel/lCVk9SdBnpCvis5ASVqIASSSdRDWoIfr8oScapcdjuHfsYGxjk/E/EU2ZNM2UGlhTJfMscw+8R+IwipmichBSpQZdsylkv0tHQVeGZYV5gsw+EixO4GkSnCkAAAAdBDY8X0b6+XLabg680oJyHwm8WThvhpRvNdGrZk7g7RbDMgVUPj/mxla81/HqamRLDISE/XQXPoInC4HJjYR1zCTxK2301UXjVS8MekGMzy4hjCET31jEwPA8kxOZ41gMzKReCUIEBf1IiYT4zCFTgIFM6PKMaQSx7zA+UBeICP6abiHLhJ9QCzesGmaBCLjlepZw4eTL/KJ55TWhU9Y5A9iwB9QD+cYlUYNtLPBVWkF3Dd4hROYs2V/SOHejaS00rCpWoyAhhIbYflAlOMRzg6Uga5OGh5QNuDTSCNQTfIX6Rd+HT7ddYo9GGKSMu8XThdxlAYbPzygRcrEFP199/rDFaXHpC2rXhNsm+cDQwsnzL4WgZdIdoLkKeoTcXfOG6qQNF8MpI1VldNfKIP6QvFlm04gaZLEX2XRCKW7QQmk6QwVTvGyJZ2hrW0jTw0iI1yWh1WrwiEMyeSqBLs2o1KC8DzVtBpVvAc5F8oYtaSFOYPwFnhWlwcodykuBAjBFRKmSWcxOmWkFycukC8S4iySA2epYwMrJGkKa2qLsIUVS2uTfvaJZ04np+cL5pzLu8cmV2aSBJ6sZbLPOBfLL94MDMTqomx0HSA1TmUm2rfX9DExFoUUv6Qyp8h1+UK1zAf5nDKmP2YL3aw/SGgUaJyUhnd+sWbhXETKQFHLV723jitT4rWierEWOK2wG0WqV4iWqRiTz4XNutvUQMsjY4bdfpeKBSMRtA3EQ5Z2sPUPHO1+LPKkpxviV8KBd++w6xcOGValUUuYoOrDh94SXY5Y/LM5BExK9j8odrrgwhXVrwoT0SIFE8uNQf40V4rLdULDRdXEInQComM+aRHbomxyF6QeKeFtAoE3h4gxPO2MT8XqDdt4TyEFV4YTVu8RpAEPOumRlDRlMl43mERrIXeGZ5dHaMqmYREyptmgOrnMD2ieWWozE2crC6R7xW6mcVG9+8FpWoO5JGl4XVsrETdgf5aOXLPYxFUC7PZ73tCydVAoxJDJb3cX/3BlSMKWCuwI6ZneFdW6UF9stG0AaENIry+PzFzFYck29AALfrDKTxNK03N9n1Zn+sIOHysSlK/ACm25Nn3yMSVNKMTj4nzTr/b3iWVaxbqYYgP52aGODlSNh9YqdBxfAAF/EPp+0WFPEBhBex167RTjpaQcf8ACeM4056gxt4V4cuWFoKiEtlqA/3YMr+LjTrbX0hbVVilSkqBKVBQbscwfaHzUxul7kcFlz5gSCThV8TgWAySNQ+cXqZJMuQhGmIDq38Ec+8O1Vgrckm+Xoc3i4cY8RJly5b5qLj6RK9Gyu6l4gsEJb1gWVPwTEi5xKDNt1jMtRIOIXOh65RAsYwlrC4fKws/vE8MrLtqsE2n9ukAT40kcRZASS60gP7s4gGZVEmPU48txDIzp7MYIVXGFcucYMSiKellRGWYjQl4JrJoGUDyozMrSYnpQALxCsuREqU2MCmRVE9gYR1tS5zjbitVfp0gJU8gP0jjzy3Wa1Cizu4b3gOajEm59XDfKJZs8nLXTQjcQMuW2oSG2+g1MTFHMQlIfGbals22Ogiq8U46CPLQq+RLMT/uJPFnEpiSmXjJKyzsGYjXrAFDRBwoAMl75PoIXIfrTSkpFJBGSiXYadt3h9T8IQZRJSAo7EljnY7xvwanTNWMRIGJg2Zf8jCmtoZqJs6WVFKkl0h2dJOY3tEqM7TVNCOUkWF9izF7ekS0VclI8s8yc9m0F49wZXnS1B8SkYhldv48JPIUlXM5SfyOvWDLprB/E+GqBdCmGzfmYWq4RNWLnUG519MobyuIHAy7sWfXSM0yyteFKFKLswvcX9usG5jJVo8GeFyhptRNZCQ+F3Kup2ELvEfiOZOnrmIA8uVaUhvu6Fx94m7xDV8ZmoBlhIBSkFblyEqLCwz/AChdNrp6polpQXWM0ADlyJvp1MD630eTt0DwrxoVEhJKuZudrkNbOHi5XPuDfOwbICOXeEeMjh4UlYw41HE/3TcBmza0dQpUam5YH5PbvAs019LaWh+2MzE4w4R1JPyEOaThjwtKSZ3KwSLkaADTq8W2gmJUlwRHTwZ66JlAC6DDHinDBdYqImxCO6VGxW5lYSqGNJzMIr2PmMWvg1PYEwb0nN7TppDnpC/i1V5dgYerWyT0ik8QqyqYbOD9IjyZdLIVTL5WL+8DrqAki294IPwt9NIE84BOFx7Zne9xHHWCVMwtoWyIgVNU6XSRmQyrux0VpE1VNQAQFBJNrmFi6XHMwuRm3QNnaF+lLCHxbLUZiVi4QQbB/Y69YxTzgUlgLh8mA1w31iTxGseWrDbDh9XLPAPDZ2JJAIJFr3y2hp2TM+4EshQuxDO31PURZOP8HRVSgpTpmJyWCxUOvR7xTKWqwTHv7fUiLb/3geW4JbdV79QezNE8p2fjyn6qtBw2ZSzsKizgMd+YC/oYYeIKXCsgJDlh8v3ieZMxKC1ABi43uzC+YLn2jeu5w7g6F8+972+cTvpoppqecpLvfocrDtaGHhyYqWtUxyWA9Cqx+sa1tDzg53ALWOo/Iw04VKCUlKtXyGQORPXKEyuj4zpXp0moNQpcrEb/ABCwbS/tHQOAUHlSiZhTMqpicPM+FKAMrXfWMypeCUEqdxoWy0yue8S0qcCcRd2D3yJ3DWFs4NtrXpVPGVKAqWQA9sQHcXNo6JwPiYXLlpScR5Q+2QOL3ig8eCZiVFgX+FVyynBsWvcdouf/AE44cmXSlZUS0w55kBw59ST6RX8JLsx4ssoxFLJSAWu7km94Y+HJnlsCTzfU3A77+sDST5swm3lSgokN8erj0a3WB6tSkCWpmKS4A1xXJ6ZpA/xjY3VjVZqlbkfl3iWllhoGSrzAFAXP5WhjJk2aPUl6RqnpoDiyzi1U1OyQNYp54rNu4wpBcF9GDEfOPTOOTVJIKvYMcOWZieXNLG+Vg4zxZKQUgudekVdU4tzXH4hl+xiITA4Gb6C7tq5zjWZUkGw5T8R1BG40jlyz2OmyZzav2vb9YFqCkO6XL6nLsdDGXSgKwgg5kPvdxHlVCFhyHFtbt1EBtFdSsOXSlarMban5EQEEvNIQG+IK0BCWNi/+4ZVpBZSAnMuBpsT1/WAjXj8KgS7tkLPfplCKFk/gycYBf4gpw5udO3SF8unMqYpIZIJU2mRdvZ4b09bMmKxzAMK0ukt8IAVp1MC8RUTMQrdirpjSLPG3ouUZny0nmIfoATc22jMqUbkqJbmZiADYZHtByACBfLU7Z/nEZJK0jUlz1AyG4htJRm7AE7E+4IHpB1dMYM7FtWv1eIJcrnBAfXpa99vWB+I1Icgf619rxKxbFCA+nYX3cntDiioAUO1ttz22eFUhXX2yMWXgiwpJF7Ai2o294lVsfAqgSgAi6b2u3V/u9rvAlXUTFMEhw1jYOB+IHTpBapZcAlndsWb6ZZxJw6mNyA+b2DY+oMHEuRRV0+BKlMTygm7+lrNtaLF4Z4nKNPOTL+AFOXQO3W+ZgCjTiXM8y4IucgAkWy1cQv8ABNTjp5yEJYYykdQVOVdyAPaKewuK98IXiQMSkpAJKtQXuo9bWAiSqntMluHK12BscIJCe7gvAlLNQlTNiBSnClrOSwJ6tG9ZKUJgXhSVWEsaOLkwBqycKSQhI1BPXUwyxNmIG8NSQZKFNmD9TB86U5jvxvSFcnrJCipIllsZ+8Hs1yP33jCEDEkBSlEMCkZksfk7e0EksRhGFJUWvkwDttlA9NJSbpNyfizJb6RyKJpoN3OEmzNcFjitoTtA1XN+CzocOTdhe510ZjrHpaVEEzCkJNhsogsCdjr6R6TNNhy4mOHFdKiB8Q1gM9OxFQSgMFXJCdsmjTFMAwlLqvcAEgWzGz2iLGvAS/MTiAyA0IHZsozJnKUgq/8AU1O4GXazwdxg3F6eUE8zvo1i+1syYTYlYVO4KikB9SXGIDayRDWopyZiSW8sOQ9mLRHN5yQFF0pAyyvp6E+0LYIZCVpS6rkSyMwwazdHLGAuJS1KlEuCAkE6MogKIPZoYf0RSSD/AONyCNSjFYdC7RouSWWCEkzSoYQSWIRYjqwLxjPU1S6QLDlB0YuBE1MCZw15WYdN9sor/BqolKkEMZZZ906NDihnOzZu2eXWKzzTnvVN16szqzOeWXN+XSEK0EzCGJaG9QpIlqmrLYdexBb8vWKurxOb4U4fnaBcW+qbhbFj7tFm8MS3AOm2TuWYmOfyuPqxOq9w9o6V4R+3QFySwBuAxIPrlEcsLF8LGOKUuF8IvicaZWN9YI4dTh7newsB0gvi0kJOHPUH5vAtMoqzPXc+wsBA8N+lniIpl4EJsqYT0cAXO0TeEuDeQFpw6BeYFlWYdYU+J6h6yWkfCJRL58wUCCBpcReKKSSZagGCpee5ub9XHzhsfG0QVNUUrnE5S8AlsGsSUW7F4Pp644FLJ+C4fewwpHU3gP8AoCs+WOUrFteVRKxfoX9BEvhfhipxUhPwBY5jmEsxHd39xG9LXQPDSD/Synd2e/UwdMQYzTSglIAyAYRNHVLqJbcbNMpalWJSVAsWAcD47735YnRIwsSlpj22AFmtvG08vhUQQDdzexHwl/vf6geoBSAqWTzqSU6kHUttlEDtZ5CgkKIAJLIt9c4ErqIFDoUUrT8GwKi9u8SWDj4VEFyrPq2wzjYrCjhZLIUli+YORbvArIC5IxpdxvkcsQ6xvIKUJWDylRbm1dttrxLUKWUpWEgFfIPQ/wAMD1U5SQAQ+iidBm/raMKSdKCzc/eAbQAOMQ+XvC6tIQMRNyTiwXcmzt0DRt/XEM4LuxbW2b6ABoXonzFOpKUsScBbIgsVddYPQp1VKmPNZDudSwdh6wFTU+EoWg4lp5yLsXcFHqC3rBK6ApASDixMT/aljY7g294ll0RQGTZkkB83e0BlalTAambhyWl0gvqysPoeWDOAnmUk6NbZ9RGJqUebhUMM6Wq2y0EPpqIlp0BM46BYIHcXaKI5D/ET/wBOW/En2L/oIp8pgSTfP3i71EjzJSkZEiz5uLj9PWKKJBBUDZrEdYpaUWmYkgMS+oYX6gx0D/pPPUkVDZFKWb8bn2jm8qVzZtsPyjqvhOSaamOJgpZxHYBrBs4nT4+jfEtbhl4iHA2z9hpEPhualMhU6cMCMJVnppl957esKvEU9U0olIsVF1Xe2rt3g/j9CE0Pkg4DiBU+RCSCz9Y58l56F4dOTNnTFzpapfmt5Ss7aEdD9YtUtZlKlpd2BuDnk521hHNpnQhabiSlAID5Zk+jw6mYZmEggsCRk3Nq/wCUGMlXMBUkIIBQhS1MRYMAlP8A+rQX4LplINSB/wC79Q7fOK5RT/8A+hf4cQcgWZCcIHb4jFv8IU65cteMhS5ilLURqSWcdGEW4pvtPM6/rCwEbJqlRtKQNoKEkR07ibjtVNChiBIWoJUnUFAzDbu9+sZqFAArAJspKRlYJcgdYJr14cJl2KUudeVTCIEzjgKs0qmcqFfecMT0uR845KpsDOQ5SSnCmZhHMbpDFTHWBkTWUlC1jCQDuRmUpBGUEF3YrLFKCHuQoLUBcdB84hpKNQCcZc5nfPFbqH+cKMmx1KhJmggk8twS4SpVxbSwhVxIlQX5imTjuw0AyG23rDcSSFK1STiJyv16aQPX0BmzQXQE4grA9ssxGYgSkpClMQGYYiSS9gO4DRJTSlJwlbqKQrXIBtPcQVPUCrC7lKFEDbYwDPWUrwpBLuSd0kJfuTc2jDsYtPly0qWbhsTavkB0iMVZuMQ5C6nzZgzRvVJwAYQCorcA3YgOCejQKujKU3UFFTdMKcXM/cRmVjisvCtMwKdTlZAL2cWfcphpKmY0Ags3MMrE9dozxWQkS+XRC7Gz3163EJOETcKWLhixH89Ipj4nktSq4MAXHuQ/72PpCKqnBTlRDjUC/R4ZyprD+axIaKVMuoYVHbWN9F0X8NnoSoEae4cdYuPD+JBSQHz32H1hHJ4JKToVnrl6xZeDcISObDZx2zvE+TPXh5jRXDOGDGqatLE/D0Gx3fPpEPG1Y1+QeblYdyoEEdhA3iziygfIp1faFjY5OWPy+saeHeFlIMxaiVuJbk5C7ttE8Zb3Vb0ecM5aVWJ3uLnQaHeAaaoUjlyUUBSVnYXxNuMmg2toCtaJaT9mlnLF8S7J75Qtm8hmpUon4kpcXJGEhIG2vrD6A+8L8PFT5mqDMdVmsC57OYvVHRN0DMw0iveDZqcE4pwuZjlsg6bB9bND5NXhH8tHXxY35SyMgiJBC2RVqVkLROVkZw1hXKMZTLSSXUQx/uSm7D5exjTjCXSrBZSQMIzbmBBbX73tEk2QoEhnSllJL/EFhTjprEk4AssKwfZsTmwz/b1jlODXTBSVKSrmJd0/duchqHjFVLTK5DixfFizvoFQXMWGcAABINtUuIg8xLkgPkHP3ibOHhdaaBlqCgtAVzJIxAGyh94AbRHVYcIZRThbLXqIkm0gXMQwwzEuelyxeMSJKja2DESO4dxAMjXSBbLHKopLkfeSNtoXpluuwYoz/wAMB/8AsbQ3l05ExBIAZLEjLEdGy6RiooliYuYhIJSEHBuAyFJ75GCwSbIAUmYbmxwg6EMHgeYHVMQQBhQLvm7Ej5w5p5AUkkBglbDFmcIJY7hgbwBMokywSoMzqB+JlE3B3jDFZ8SU6iVlIZLGYnq2FTE+mUIuHIxSxuVX65sYudbRkiahQ5kAlJf72BPL2CSBFO4bMCgpI+6baEdjrrD4+FsMFTikJfWx9IaUyL5wpnyiU5/ttDbgjqIGuUToSHnDqR/k/qWg6t4sZYKJbMThd7pJBa0M00yZVKs7DF7XhHwinKcEyagnzJhUMX4RdzEcf6ro3qCOB+GBKmBSnKpvKSb4S2T6Q14ggCdLlj4VlSlaMrCUgA9Wg+mmBaXS7JmOC+QAzgPi6CJhJ3Th2CwHHyi86SqPhNd5ikglkpZWWQDhL9zaIuISsE4kpxZkjJipNwPZvWNJSymaoJ+FAlgtsnn9XJMNaHhKZs4TFKKwh1bYicktsLw2HdA+8O8O8uSAfiWAo9C1gBoEiGCqVj3iSlYKvBK5gEd0vz1CVNTNhET4XhUkeYrNmyaDMKxd3ieU7K5cwmYypSmUAlGhxKd1DoHDRtgASlICVEOLvfCS8DCZzKQckEhAOYJAUH6gj2j0sshSj8RU/wDiVJFm2f6xy7OjmISpQKWZI+9YFSrt2Ae0QKqRqC7snZxZ07QXPK/s2CUuQFFQ1Jwkj0+sAVKBfEolJDjYAqZWWto2TRKFqAck4inMizpV9P0jy6XHNVhViSkAlssZuziBaWdhUoKBwuQMV+Xptk8MaIOlWAAFbrSncOQUlrZAGFO3mSZhAwqs5BDAsAHZh3hsuUpCFYHClp5bgcoKfi19IHo6daRMJbmwptkgryVE9LT4AsfFMTiCQT/cHV2DfSBRb0rYlSgMKkA4iPvKNi3oSW6RBVy0pSUhLlk4tFOSQ6ActH/yg7h5daZpDCaCwzL2DgfizeBeN1RkJTMwiYkqUhTnmKvuEKNmIALHOF+jSK3xykYVBKsK0mWsKGoBQ7j/ABLEHYRz6lktOmAhmJ7Alzbo0WfxF4lXNkKSpOBagygAxDlV3+8jDhH/AMYSUlKUoSr7y7nqb/v7xTG9FqbzE6XfMQy4OrDMByGT94TSwDmGKYLpZpyG7wuRV6mVj084ZkIJ+WkScP4ijyadcxKiFBnswtpCSRNKpZTkpmIPfX0eMeFpiptN/TkgqQogDcJf6xPDHSu9xbpCPKQopLpUXCh9G7Rp4gmJXJJvjKkFP+Vh9I2o1BdPhyNh2ILH5NC7iNQMakXdBe3QA5w5KgoisrCQQVLazXIFsJ2MdN4HwtMuVhIcm6j1/aEfgJCVSVrIGMKIci7Z2PWLGqcwtHTx4dJWt1IQksbdY0KQ5xaZdYgE0FRKzaN1V0pwgHs2XrFruFFyKdIuInaMy02jeJ77Zx1RT5mBjidKieiUEKB66xmplBwE3SsO+TqThIPZnEaU6rKWwPKwOTlQv7Fh6GJ1IACEh3JbuSC7H0y6xDo6GqmuyHDAFSgL/CsG21jCiqlAIZiR5h10K3btheH3GqUeZLICgoJULWcqS3qLF+8Jps1T4AA4Z+ikhlj6QKOmaVYK8JP3VHsxYfKHVLoQCCUYE4exdZ2DQjk0wUmYR90G4vckskbwfLmTUIKkTFAplgi/Ri/u0A0pnJnFASvGcJYLfVKCxtrcQWiqlpXKmOTjSsqtclttiWhbw8FYYkB0hwfuqNwR0JeJJs5KZMuei5QpSSlWhsbdIFNKMTUY/LKCSJSbvbmfmHzgPxw66ZbJBSCzCzg3B6sXieVKKEBSbJUohQ/zvBFVJCkMbJUnAQcgoc4PyIietGcp4ZQmrmLIsmQkMk3JuB/xTiyh9M4VhlKQr4kLsdNr9Db3hLwepMqrWcPKs5bhm9mJizVCwsYgbEgF8ifhY9CA/d4bKhVVracuWB1BGxGn6RpTKI9x7Q3r6E2csQCkncC4f+78hCOZOuQ93AJIZ4ON2msNHNYl+yfyEe4AvyK1sQCZocdD+8Lk8RYYgzZkfp1iKk+0qAr8IHsG+d4PzoccutOl1tWqXMIls5KDcWLqY/KFXFZSsWMAEqurp0PcNBtfPdZLMQwB/wAUP9SIWVc2YUpwZFz3X/Hhmq5+CHKVBOXKW2IcERazSWB1iuf9P5Z8mYohnWw+X53hiviC5q1iURhTZ+ozaOjDxK+pKuSSvDoQ/wC0Ty+HDRvaAaWbMC3mKdOj7w6SsBLk21O0Vy3IDMmbkDnGKmtShnOcKajjQNkab69oyiVNmXIHR9IWYs5twymxYb4lTCRhFxZQKifmfSD58oFEuYkK+zNsuY/ePS72jbhs1MucpwEploADnVdyAdylvUxk8QBkTCgh1AkjVClObvkQ2UcM9V09xesKXxA5uzpLA2F/aKxUoCVKAdmCgVFiScyDrtEs3iLzACtwSAP+OL1/aFyKrzFJJTyqe6jkMSWba94ZhcolK0kfB5pBAtZIy9CTfWHE6cUkJTdEzEx2fMerv6QtkSCEoU90rzzCuYhyNIJxfZJU/wAKrPobhj8ozGNPIGJJslaVIxZuSiwD5MYGowVS1hWkxVhoFEh/cGN6WcolSsQLEEA6pOduhjMqjZCrmy/+SScTHu5vAp4aFzJSDZyQd3Smyh7CN6upCkgs7pS7/if4m7OYglpKiFKflDhIO1iXgqnkjnQrIuD6th+cLpq5bx9PkVj5BzbZzn2ziwUE8cwz/EOn421b84g8ecNxrTMY4ggAvq4IPa8JaOuMqYgvYDCfV0kKft842t9F7PauSVpOEliNLsQoH0s8VCvTzkMznLrF4Uh0koNiEkEXz073uIqfGZBCyS3Qj+ZxsOqXItRUEW2v3hh4Ym4KlSc7g+hYnvpAVLSEgqOTfKJeFoatQpzhNj6CK9Fxnbo8i0vDut3/ALTmD1eF/EphAwpYEK5d2yI7w4px9g40a+7nKAqelQqegqVkoqv3gY+6UrpvDZHkUqEJFkoDvuQ9+sS8CoPLljdVz3N4UyOOCepMt2S7K6kaRZkWjp+dRKo59IFbQh40tQwo+4xytcGC/EvFzKlfZkeY4Z7hhm8Uqm4tMnLPmq6hsrw+MaLbRyASmLBLyhfwuk+zS+1jB/lkawc8t9C5HwyVLTMmJKh5hW97pCAbDbPUwlncVEuSpA5iVKKi9iQVX6ho9Ho89e+KceIkzkjFZCT6OnSHfDVK+xcviUkHXlByjEehqnDxa2lqBBxMz6A4nsNYMqcCkEhylJBUlj8WR/WPR6MyegpQoLGRDFJ3w3YdCHcdIN/pWE5OeTf4G/yj0egU0NUTMIQW+G9tZZDP1u0CzyUofMleE37vfbKMx6AcDx+nR5KyouFoLf5IBWeuUc+l0ZnSFTEjIlw3qD2uI9HoJak4DWqcoGxbv0guvGMF06MbjPcR6PQNdkLlrEunLve1ts3EC8GpCqbJU4dlEjZgzjfOPR6GCOhVPEEy5JDgM3qoCKtwitVOmk6Mx7iPR6Gwn9Ba6P4eQ0tB6/PWLpWTSlGJ9I9Ho7aE7UufUmbNIOxiCn4eZisKEuRZ8mNtY9HoN6K6FTHAgBTDCA+20DTONJYkAqGjW+sej0T+Zaz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img.noticiascristianas.me/actualidad/2011/06/15/pentecostales-alertan-de-falsos-profet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44824"/>
            <a:ext cx="168939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3.gstatic.com/images?q=tbn:ANd9GcQYX5OtwqmyRHQfpSe1TlOTXtzJc1lV_v7w8xRx4D-tSMabWer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44825"/>
            <a:ext cx="1602879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580112" y="3356992"/>
            <a:ext cx="356388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000" b="1" dirty="0" smtClean="0">
                <a:solidFill>
                  <a:srgbClr val="FF0000"/>
                </a:solidFill>
              </a:rPr>
              <a:t>Un </a:t>
            </a:r>
            <a:r>
              <a:rPr lang="es-CO" sz="2000" b="1" dirty="0">
                <a:solidFill>
                  <a:srgbClr val="FF0000"/>
                </a:solidFill>
              </a:rPr>
              <a:t>falso profeta es el representante de un falso </a:t>
            </a:r>
            <a:r>
              <a:rPr lang="es-CO" sz="2000" b="1" dirty="0" smtClean="0">
                <a:solidFill>
                  <a:srgbClr val="FF0000"/>
                </a:solidFill>
              </a:rPr>
              <a:t>mesías,</a:t>
            </a:r>
            <a:r>
              <a:rPr lang="es-CO" sz="2000" b="1" dirty="0">
                <a:solidFill>
                  <a:srgbClr val="FF0000"/>
                </a:solidFill>
              </a:rPr>
              <a:t> Los falsos profetas realizan “señales” como prueba de su </a:t>
            </a:r>
            <a:r>
              <a:rPr lang="es-CO" sz="2000" b="1" dirty="0" smtClean="0">
                <a:solidFill>
                  <a:srgbClr val="FF0000"/>
                </a:solidFill>
              </a:rPr>
              <a:t>autoridad.</a:t>
            </a:r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 Recuerda que el verdadero profeta induce a sus oyentes a obedecer la ley de Dios.</a:t>
            </a:r>
            <a:r>
              <a:rPr lang="es-CO" sz="2000" dirty="0"/>
              <a:t> </a:t>
            </a:r>
            <a:r>
              <a:rPr lang="es-CO" sz="2400" dirty="0" smtClean="0"/>
              <a:t>Tiene las dos características de </a:t>
            </a:r>
            <a:r>
              <a:rPr lang="es-CO" sz="2400" dirty="0" smtClean="0">
                <a:solidFill>
                  <a:srgbClr val="FF0000"/>
                </a:solidFill>
              </a:rPr>
              <a:t>Apoc.12:17.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7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b="1" dirty="0" smtClean="0"/>
              <a:t>El texto dice:  «</a:t>
            </a:r>
            <a:r>
              <a:rPr lang="es-CO" i="1" u="sng" dirty="0" smtClean="0"/>
              <a:t>engañarán</a:t>
            </a:r>
            <a:r>
              <a:rPr lang="es-CO" i="1" u="sng" dirty="0"/>
              <a:t>, si fuere posible, aun a los </a:t>
            </a:r>
            <a:r>
              <a:rPr lang="es-CO" i="1" u="sng" dirty="0" smtClean="0"/>
              <a:t>escogidos».</a:t>
            </a:r>
            <a:r>
              <a:rPr lang="es-CO" b="1" dirty="0" smtClean="0"/>
              <a:t> </a:t>
            </a:r>
            <a:endParaRPr lang="es-CO" b="1" dirty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Esos </a:t>
            </a:r>
            <a:r>
              <a:rPr lang="es-CO" dirty="0"/>
              <a:t>fieles han obedecido el consejo del Testigo Verdadero que amonesta a los laodicenses; han ungido sus ojos “con colirio” </a:t>
            </a:r>
            <a:r>
              <a:rPr lang="es-CO" dirty="0" smtClean="0">
                <a:solidFill>
                  <a:srgbClr val="FF0000"/>
                </a:solidFill>
              </a:rPr>
              <a:t>(Apoc. </a:t>
            </a:r>
            <a:r>
              <a:rPr lang="es-CO" dirty="0">
                <a:solidFill>
                  <a:srgbClr val="FF0000"/>
                </a:solidFill>
              </a:rPr>
              <a:t>3:18)</a:t>
            </a:r>
            <a:r>
              <a:rPr lang="es-CO" dirty="0"/>
              <a:t> y por lo tanto pueden distinguir entre lo falso y lo verdadero.  </a:t>
            </a:r>
            <a:r>
              <a:rPr lang="es-CO" dirty="0" smtClean="0"/>
              <a:t>La </a:t>
            </a:r>
            <a:r>
              <a:rPr lang="es-CO" dirty="0"/>
              <a:t>lógica de la oración sugiere que es imposible que Satanás engañe a los que aman y sirven a Dios con sinceridad.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La “obra maestra” del engaño de Satanás se comenta en </a:t>
            </a:r>
            <a:r>
              <a:rPr lang="es-CO" dirty="0">
                <a:solidFill>
                  <a:srgbClr val="FF0000"/>
                </a:solidFill>
              </a:rPr>
              <a:t>CS 617, 681-682</a:t>
            </a:r>
            <a:r>
              <a:rPr lang="es-CO" dirty="0"/>
              <a:t>.  Un amor genuino por la verdad y la diligencia en obedecer  todas las instrucciones que Dios ha dado para estos últimos días, será la única protección posible contra  los engaños del enemigo, los espíritus seductores, y las doctrinas de </a:t>
            </a:r>
            <a:r>
              <a:rPr lang="es-CO" dirty="0" smtClean="0"/>
              <a:t>demonios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(Ev 452; </a:t>
            </a:r>
            <a:r>
              <a:rPr lang="es-CO" dirty="0" smtClean="0">
                <a:solidFill>
                  <a:srgbClr val="FF0000"/>
                </a:solidFill>
              </a:rPr>
              <a:t> 3JT </a:t>
            </a:r>
            <a:r>
              <a:rPr lang="es-CO" dirty="0">
                <a:solidFill>
                  <a:srgbClr val="FF0000"/>
                </a:solidFill>
              </a:rPr>
              <a:t>275-276; </a:t>
            </a:r>
            <a:r>
              <a:rPr lang="es-CO" dirty="0" smtClean="0">
                <a:solidFill>
                  <a:srgbClr val="FF0000"/>
                </a:solidFill>
              </a:rPr>
              <a:t> TM 475</a:t>
            </a:r>
            <a:r>
              <a:rPr lang="es-CO" dirty="0">
                <a:solidFill>
                  <a:srgbClr val="FF0000"/>
                </a:solidFill>
              </a:rPr>
              <a:t>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7160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es-CO" sz="2800" dirty="0" smtClean="0">
                <a:latin typeface="Algerian" pitchFamily="82" charset="0"/>
              </a:rPr>
              <a:t>¿Cual </a:t>
            </a:r>
            <a:r>
              <a:rPr lang="es-CO" sz="2800" dirty="0">
                <a:latin typeface="Algerian" pitchFamily="82" charset="0"/>
              </a:rPr>
              <a:t>s</a:t>
            </a:r>
            <a:r>
              <a:rPr lang="es-CO" sz="2800" dirty="0" smtClean="0">
                <a:latin typeface="Algerian" pitchFamily="82" charset="0"/>
              </a:rPr>
              <a:t>erá la reacción de los justos e impíos cuando vean a Jesús en las nubes?</a:t>
            </a:r>
            <a:endParaRPr lang="es-CO" sz="28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2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es-CO" b="1" dirty="0" smtClean="0">
                <a:solidFill>
                  <a:srgbClr val="FF0000"/>
                </a:solidFill>
              </a:rPr>
              <a:t>Apoc.6:16,17.</a:t>
            </a:r>
            <a:r>
              <a:rPr lang="es-CO" b="1" baseline="30000" dirty="0"/>
              <a:t>  </a:t>
            </a:r>
            <a:r>
              <a:rPr lang="es-CO" dirty="0" smtClean="0">
                <a:solidFill>
                  <a:schemeClr val="bg1"/>
                </a:solidFill>
              </a:rPr>
              <a:t>y </a:t>
            </a:r>
            <a:r>
              <a:rPr lang="es-CO" dirty="0">
                <a:solidFill>
                  <a:schemeClr val="bg1"/>
                </a:solidFill>
              </a:rPr>
              <a:t>decían a los montes y a las peñas: </a:t>
            </a:r>
            <a:r>
              <a:rPr lang="es-CO" dirty="0" smtClean="0">
                <a:solidFill>
                  <a:schemeClr val="bg1"/>
                </a:solidFill>
              </a:rPr>
              <a:t>«Caed </a:t>
            </a:r>
            <a:r>
              <a:rPr lang="es-CO" dirty="0">
                <a:solidFill>
                  <a:schemeClr val="bg1"/>
                </a:solidFill>
              </a:rPr>
              <a:t>sobre nosotros, y escondednos del rostro de aquel que está sentado sobre el trono, y de la ira del Cordero; </a:t>
            </a:r>
            <a:r>
              <a:rPr lang="es-CO" b="1" baseline="30000" dirty="0" smtClean="0">
                <a:solidFill>
                  <a:schemeClr val="bg1"/>
                </a:solidFill>
              </a:rPr>
              <a:t>17 </a:t>
            </a:r>
            <a:r>
              <a:rPr lang="es-CO" dirty="0">
                <a:solidFill>
                  <a:schemeClr val="bg1"/>
                </a:solidFill>
              </a:rPr>
              <a:t>porque el gran día de su ira ha llegado; ¿y quién podrá sostenerse en </a:t>
            </a:r>
            <a:r>
              <a:rPr lang="es-CO" dirty="0" smtClean="0">
                <a:solidFill>
                  <a:schemeClr val="bg1"/>
                </a:solidFill>
              </a:rPr>
              <a:t>pie»?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es-CO" sz="3200" b="0" dirty="0" smtClean="0">
                <a:solidFill>
                  <a:srgbClr val="FF0000"/>
                </a:solidFill>
                <a:latin typeface="Algerian" pitchFamily="82" charset="0"/>
              </a:rPr>
              <a:t>justos</a:t>
            </a:r>
            <a:endParaRPr lang="es-CO" sz="3200" b="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4"/>
          </p:nvPr>
        </p:nvSpPr>
        <p:spPr>
          <a:solidFill>
            <a:srgbClr val="002060"/>
          </a:solidFill>
        </p:spPr>
        <p:txBody>
          <a:bodyPr/>
          <a:lstStyle/>
          <a:p>
            <a:pPr algn="ctr"/>
            <a:r>
              <a:rPr lang="es-CO" b="1" dirty="0" smtClean="0">
                <a:solidFill>
                  <a:srgbClr val="FF0000"/>
                </a:solidFill>
              </a:rPr>
              <a:t>Isaías </a:t>
            </a:r>
            <a:r>
              <a:rPr lang="es-CO" b="1" dirty="0">
                <a:solidFill>
                  <a:srgbClr val="FF0000"/>
                </a:solidFill>
              </a:rPr>
              <a:t>25:9</a:t>
            </a:r>
            <a:r>
              <a:rPr lang="es-CO" b="1" dirty="0" smtClean="0">
                <a:solidFill>
                  <a:srgbClr val="FF0000"/>
                </a:solidFill>
              </a:rPr>
              <a:t>.</a:t>
            </a:r>
            <a:r>
              <a:rPr lang="es-CO" b="1" baseline="30000" dirty="0"/>
              <a:t> </a:t>
            </a:r>
            <a:r>
              <a:rPr lang="es-CO" dirty="0" smtClean="0">
                <a:solidFill>
                  <a:schemeClr val="bg1"/>
                </a:solidFill>
              </a:rPr>
              <a:t>Y </a:t>
            </a:r>
            <a:r>
              <a:rPr lang="es-CO" dirty="0">
                <a:solidFill>
                  <a:schemeClr val="bg1"/>
                </a:solidFill>
              </a:rPr>
              <a:t>se dirá en aquel día: He aquí, </a:t>
            </a:r>
            <a:r>
              <a:rPr lang="es-CO" dirty="0" smtClean="0">
                <a:solidFill>
                  <a:schemeClr val="bg1"/>
                </a:solidFill>
              </a:rPr>
              <a:t>éste </a:t>
            </a:r>
            <a:r>
              <a:rPr lang="es-CO" dirty="0">
                <a:solidFill>
                  <a:schemeClr val="bg1"/>
                </a:solidFill>
              </a:rPr>
              <a:t>es nuestro Dios, hemos esperado, y nos salvará; éste es Jehová a quien hemos esperado, nos gozaremos y nos alegraremos en su salvación</a:t>
            </a:r>
          </a:p>
          <a:p>
            <a:endParaRPr lang="es-CO" dirty="0"/>
          </a:p>
        </p:txBody>
      </p:sp>
      <p:sp>
        <p:nvSpPr>
          <p:cNvPr id="10" name="9 Marcador de texto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3200" b="0" dirty="0" smtClean="0">
                <a:solidFill>
                  <a:srgbClr val="FF0000"/>
                </a:solidFill>
                <a:latin typeface="Algerian" pitchFamily="82" charset="0"/>
              </a:rPr>
              <a:t>impíos</a:t>
            </a:r>
            <a:endParaRPr lang="es-CO" sz="3200" b="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11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build="p" animBg="1"/>
      <p:bldP spid="5" grpId="0" build="p"/>
      <p:bldP spid="9" grpId="0" build="p" animBg="1"/>
      <p:bldP spid="1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_UkfwI9PxI8o/S5KALqeR2tI/AAAAAAAAABs/q5vx0qAKuMM/s400/2da+ven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49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27363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«</a:t>
            </a:r>
            <a:r>
              <a:rPr lang="es-CO" b="1" dirty="0" smtClean="0"/>
              <a:t>Este </a:t>
            </a:r>
            <a:r>
              <a:rPr lang="es-CO" b="1" dirty="0"/>
              <a:t>es nuestro </a:t>
            </a:r>
            <a:r>
              <a:rPr lang="es-CO" b="1" dirty="0" smtClean="0"/>
              <a:t>Dios</a:t>
            </a:r>
            <a:r>
              <a:rPr lang="es-CO" dirty="0" smtClean="0"/>
              <a:t>».  Este </a:t>
            </a:r>
            <a:r>
              <a:rPr lang="es-CO" dirty="0"/>
              <a:t>grito triunfante y alegre brotará de los labios de los santos esparcidos cuando Cristo aparezca en las nubes de los cielos. Las fervientes plegarias suplicando liberación se transformarán en himnos de alabanza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endParaRPr lang="es-CO" b="1" baseline="30000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307975" y="3153539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Mal.4:2</a:t>
            </a:r>
            <a:r>
              <a:rPr lang="es-CO" sz="2800" b="1" dirty="0"/>
              <a:t> dice: «</a:t>
            </a:r>
            <a:r>
              <a:rPr lang="es-CO" sz="2800" dirty="0"/>
              <a:t>Mas a vosotros los que teméis mi nombre, nacerá el Sol de justicia, y en sus alas traerá salvación; y saldréis, y saltaréis como becerros de la manada</a:t>
            </a:r>
            <a:r>
              <a:rPr lang="es-CO" sz="2800" dirty="0" smtClean="0"/>
              <a:t>». </a:t>
            </a:r>
            <a:endParaRPr lang="es-CO" dirty="0"/>
          </a:p>
        </p:txBody>
      </p:sp>
      <p:sp>
        <p:nvSpPr>
          <p:cNvPr id="4" name="AutoShape 2" descr="data:image/jpeg;base64,/9j/4AAQSkZJRgABAQAAAQABAAD/2wCEAAkGBhQQDxQUDxIQDxQPFRQQFBQQFRQUFA8UFBUVFRUVFBQXHCYeFxkjGRQWHy8gIycpLCwsFh4xOTIqNScrLCkBCQoKDgwOFA8PFSwcHBwsKSkpKSkpKSwpKTUpKSkpKSkvKSkpKSkpKSksKSkpLDUpKSkpKSkpKTUpLCkpLCksKf/AABEIAIwA0AMBIgACEQEDEQH/xAAcAAACAgMBAQAAAAAAAAAAAAACAwQHAQUGAAj/xAA7EAACAQIDBgQEAgkEAwAAAAABAgADEQQSIQUGEzFBUQciYXEygZGhQsEUFyNDYnKSsfBSorLxFiSC/8QAGQEBAQEBAQEAAAAAAAAAAAAAAQACAwQF/8QAHhEBAAMAAgIDAAAAAAAAAAAAAAECERIhMVEDE0H/2gAMAwEAAhEDEQA/AACQwkYEhhJ9Z4ChTjAkaKcYtOGokU4xacctOMWnDThC04wUo4U4Ypw1YQKcIU5IFOEKctKOKczw5JFOZ4ctSNw57hyVw57hy1IppwTTkvhzBSWpENOCaclmnAdQBc2AGpJ5CWpENOA1OTDTgNTikI04s05NanFtTlqxDKRbJJjU4DJHRiIUgFJKZIBSKPFOMWnGBIxUmdUFqkYtOMVI1UgSlpxq04xUjFpwRQpwxTjlpwxTgsJFOEKceEhBJaSBTmeHJApzOSGpH4c9w5IyT3DlpRuHMGnJWSYNOWpENORseFFJzU0QI2b+XKb/AGmyKThN/Nu8RlwWFIarVcJUA/Abiyt9cx9BM3tkNVrssbn18ZWRXchqPwDiEBnC6XUAHUcjfnYzqmpxuA2ctCilJPhpKEHrYak+pNz84xqcqRxhXnZQykWySY1OLanOjCGyRTU5MZItkikMpAySWyRZSISQkYqQlSNVJlAVI1UhKkaqQIFSMVIxUh5bc9Ld+kNIFSGEkDFbfpU9L5j/AAxdLePN8NDEEdwun3h2x9lfbbBIQSJ2XtCniKYqUTmUkj2INiDJmSGuhWSZyRG2KtSnh3bDoKlRVuiG/nI6aa6yHuvvEuOpO6q9M0n4To4KsjZQbEHrqfpDfw42eSBXqLTRnc5VQFmJ/CBzMk5Zh6dwQdQQQfnJYSBcXGoOoI5ETBWcR/5O2ynXC4heMihRTZTZhTN8ou3xAAEa2Ok1O8niFUrZlw96FK2UnQ1Kh1Bu3JV9Br6zH2RjfBjbHiPV41RKApvS8yBvMri4tnSpy56jy9Ocg+GOwHrYs4qpmK0L2Ytq1ZgOd7lvKTf3E5PFuTbKOh0+WkvXdbYa4TB06a87B3P+qowBY+3QegnKm3nv8btlY6TikApJJSCUnq1wRGSKZJMZItkjqQ2SJZJNZIpkiENkiyklskWUiEhUjFWEqxqpM6QqkaqwlSaLbG38p4dDzMfLddTfsogza0VjtsNo7Wp0B5jduijn8+0h4bA1sV5q5NKnzWmuhYevYff2h7E3bykVcR56nMLzFM9z3b1nRqstxmKzbu3j0i4XZ1OmPIir6ga/MnWSTTuCDqCLEdwYYWGFmNdojHG7IRNnY9sKBko4wCthh0WooyPSBPyt7ibjeneKns/DNWqjNY5UXkajnkt+nc+kzvXuuuOohc5o1KTcSjVXnTcC3zB6j2lU79bRxlVVw2NzUq1L/SQKWLW4tU10JBHxD5gGct466ZyMXxwxHE1oUMl/hBfNlvyzHS9utp225O8tPGYvEvRBVayUKxDWuHVeG4NuZHlF/SUbRpWBQ89dBbWx79b9LSyfBJbYiqDz4TH286aTEXmZbmkRErdyz2WMyz2Wd3Fy2+269LFUGqOMlSgjOtRQLkIC2Ru6nX2veU0+p1tYW59e+WXnvtVybNxRGh4TL/XZfznz9xGRrBQwF7DpZuYM4fI60bvdTYBxuMp01vlvxKpJtlpowzfM6L/9S+skqzwbYHE17jKTRWwOjCz+a3cWy6+glsFZv4uoZv5IKQCskFYBWddYRmSLZJKZYtkiMRWSKZJLZYpljoRGSLKSWyRZWa0YcqRqrMqsYqzJaTefaHCpALoaht62HO0xutsYqOLVWzt8APNF/In+0nUdmlsS1Sp5gmlIG1lBAuZt1WEy5xTbcpYVYYWZVYwLMuwQsMLCCwgsCDLNZt/dqhjqRp4hA1/hcaPSPRkbofset5uAs9lglB7R3SOExRo4i1VUAZGIstZDyIHNddCOhHtOg3OrJgqrPTpEZ1ysoJYZb3ut+R0li7zbHpYjDPx7KKas61OtEqCc1+2moOhlK4PeimCBaoRp5iQCfl+UK1rVm83mepX3SYMoI5MAR7EXh2kLd7E8XCUXvmzoDfuNQL+uk2OWaaaXevZn6Rga9MHKWQkG2bVLONLjnltz6ymcLskKQW5m1785de9GL4OEqtcAlcg9S2mnra8ofaW1yKxtr+XoJyu6VdruzTFLGUqoa1jw25WNN9GU9xfKfcS0ispSniGpaVVam1g1nGUkMLg+xE7Xdrf1LCnXLGxCrU5gA9HPp39fSVZiOhaN7doVgFY8WIuLEHUEagiCVnVjEcrAZZIKxbLEI7JFMslMsUyx1IxWKKyUyxZWaByrGKsyFjFWY1MKsYFngsYqwLwWGFmQsMLIsBYQWEFmbQIcs0m9O+GH2dSzYh/MRdKSEGpV/lXoP4jYCcfvv4trTvR2c6l1NnxDANTS3MUgfjPS5095T+2qr16j1iWqcVixYksdehJJNh07CYm0Q1xlK3h3zr46qz1nqEMTlp5yKdNSdFCDTQW1I1muw9cf9+8iZPtGLb7TOiYh9MeHldamysKUKnLSVGykHK4+IG3I36HXWdFllT+BO3BathWbU2xFIHroFq29fhPz95blpsOB8VcWVpUkH4i7/wBICj/lOA3J3e/SdoUgwzKp4r3GhVNbW6C9hb1nY+MdXI2HJuAVqKD3N1Nve2s5ncHfJMHWqGrTVhUVVupOZACT5QdDe4vy5Tnby3Hhae9G6FHaFLJVzIw+GrTsKiegJGq+hlSb1eHmK2aGrU3GJw62LMBapTB61KfK38QNvaXDgd7sJWTMtemABchzlZfcH8pKw+1KFfy06lKrmBOW4JZeTXU6kd/ebmIkRMwqncDxC4dqVa70jyKXLUT/ACHUL6C8tmnUVhdSGB5FSCD85WW9XgsWqmrsx0o314NQsArdqbj4Qex5e057Y29eI2LieFjEqakcWkTfMp/e0m5E9j1sRzmYtNepMxE+F3FYtlmNn4+niKKVaLCpTqqGVhyIP9j0t0tGlZ1cyCsWyyQVi2WKxHZYsrJLLFlY6DgsMLMhYYWZTAWMCzwWMAkWAsMLPAQwIaXgJD23sw4nDVaK1GoGspTiIAWQHnYHuLj5yeBCAgXK7D8M8BhFAXDpWYCxqYgCqx/q0X2AE12+fhvgnoVKy5NnvSU1DWpLamFXUmpSXRh7WM7y05fxQ2gtDY+KL/vKfAX+aoco+mp+UzMQdfN20aWWoRmpv/HTPkcdGFwCPYgGQ2S0vvdPwdwrYSm+OSpUr1lFRxxHRaWbUIApGoBFyesfX8CcAzkq+KRSPhFRTY35hmUm1tLTMQZ8qY3O2k2Hx+Gqr+7rUtO4ZgjD6MZ9VZZw+yPBjA4eqlT9vWNIhlWq4yZgbglVAvY2NvSd3aagNftXYtHFUzTxNJKyHXK4vY9weYPqJxG1PBLCPrhqlfCnsCKqfR9R9ZY1p60sgqWxXgpi0uaWKoVrcg4qUifS92Amv3BSpR29RoYpWo1KIrLlYg3ZqRsARoQV1BHYS+CJx21NyGq7bw2PVkWnRp5ai653dQ4S3Qiz/wC2GLXV2nJ+IG4ibToAAinXpXNKoRprzR+6H7HWdfaCRNT2z4cp4fbuVcBs9aOIZWcPUeynMqB2uFB69/nOiIjiILCMIgiLZY8rAKzQRysErHlYBWSMOh1OluUNZUWF8Yv/AF6fEymtTurBg9qoA8rl00W40IsbEdpuNk+M+GdmXEBqAuMpPnW1+pUaTHKPayVjq/vMNWHf4Tr2HuenOcHW8WMFUGXPVUMrXIQ+Q2Nm56gWuLd5odo+LJWkBlWpxS1QEZbZQLhSqksLte4bXr1lyhLgRweRjQJU1bxjQN5DTRTwQwILMpY2qcvKygC5trqCL3ImP1zJcmpTByMWVqVQLxaVyPgb8WWxt9OszygrdAhASsNmeKim9LStiGW4e4FBVDMSeILkgL2BJP27zZm3KdXNlrUqmVihyEWBB9zpa1pbpbQCQNubCpY2jwcQCyZ0qWBsc1Ngy69rj6SZRrq/wkG2mkzXqZUZtPKpbXTkCefTlI4MCZgJUBAI6gMO9iLiRn2vSDhS63a9hcE+W+fTpltr2uJJMtPWkCntdL5SbXLAdRlXUsT0AuPqJKpYpWFwdNBrpz5af5zlqNtMWiK+0aaEBmAJFxqOVwL/AFIj7627a/59JamJi0IxBxqZstwWtmyjnlvYn2vFGEQSIcwZAoiCRGkQSJaiSIBEKpfMLctb+umlpkrNaMJKwCI8iAVlofIoJmc8G8yTPI6s5ZkCBmhdJAQniT3ggzDSSRSrlDdSVPK6mx10IuNeUm0dt1lvlq1P6uwtoOmg95qFOsZe8k7HYPiXi8IMqMjpe5Wot/w5dGBvaw1HW594zHeK+PqpkFUU14fCIUXNuV8za5rG1+1+c4lWmC0eUrHX/rJx37M/pBLUWDq1gOWlmA0ZbE6ETWVd6K7vmeqz2sMrG6ZQ2YIy/iXNY2PM87zRkwb6fWHYxuV29WDX4r3Nr3YkG17C17WsZtMPv/jadPJSxL00DmoFAUgMTmOpBNr62vacmTCUy7ON428eIYqzVWzIAgYfFZRZfNzuNeXeNrb5Yx7ZsTW8oyABioC3vlsthaaENp9IaH7w2Q6zD+J2PVQoxLkKQRyvpzGbmVPUG/ym5wnjNi0ALpQqlQwFwQbHkCw5gWGvMyus3+e8wX+8YtPtLm2b4+qLjE4QgDKFNBwx7MWD299JMpePuFK+ehiAdb5QpFwdBqeo1lGg3njNReS+htneMWCqk5n4IC3vVstmPIWuSR0NuVr9Zs03/wAG9LOMVhgwJKqKgzWBsLj119NQZ8xEz3Sa5rH0c/ipghS4hrJa98gINQakHyjn30mv/WTgziHqU8WlKmafnSojWq1VYZWB/CSjEG2vlF+WtBFrr9pgH85c1j6LPizs8KCa4JOUBVBuCRrmuNAO5t7RO0vFnA0UB4oqswuFo/tLe5Hw/PtPndjCvHnK4v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QQDxQUDxIQDxQPFRQQFBQQFRQUFA8UFBUVFRUVFBQXHCYeFxkjGRQWHy8gIycpLCwsFh4xOTIqNScrLCkBCQoKDgwOFA8PFSwcHBwsKSkpKSkpKSwpKTUpKSkpKSkvKSkpKSkpKSksKSkpLDUpKSkpKSkpKTUpLCkpLCksKf/AABEIAIwA0AMBIgACEQEDEQH/xAAcAAACAgMBAQAAAAAAAAAAAAACAwQHAQUGAAj/xAA7EAACAQIDBgQEAgkEAwAAAAABAgADEQQSIQUGEzFBUQciYXEygZGhQsEUFyNDYnKSsfBSorLxFiSC/8QAGQEBAQEBAQEAAAAAAAAAAAAAAQACAwQF/8QAHhEBAAMAAgIDAAAAAAAAAAAAAAECERIhMVEDE0H/2gAMAwEAAhEDEQA/AACQwkYEhhJ9Z4ChTjAkaKcYtOGokU4xacctOMWnDThC04wUo4U4Ypw1YQKcIU5IFOEKctKOKczw5JFOZ4ctSNw57hyVw57hy1IppwTTkvhzBSWpENOCaclmnAdQBc2AGpJ5CWpENOA1OTDTgNTikI04s05NanFtTlqxDKRbJJjU4DJHRiIUgFJKZIBSKPFOMWnGBIxUmdUFqkYtOMVI1UgSlpxq04xUjFpwRQpwxTjlpwxTgsJFOEKceEhBJaSBTmeHJApzOSGpH4c9w5IyT3DlpRuHMGnJWSYNOWpENORseFFJzU0QI2b+XKb/AGmyKThN/Nu8RlwWFIarVcJUA/Abiyt9cx9BM3tkNVrssbn18ZWRXchqPwDiEBnC6XUAHUcjfnYzqmpxuA2ctCilJPhpKEHrYak+pNz84xqcqRxhXnZQykWySY1OLanOjCGyRTU5MZItkikMpAySWyRZSISQkYqQlSNVJlAVI1UhKkaqQIFSMVIxUh5bc9Ld+kNIFSGEkDFbfpU9L5j/AAxdLePN8NDEEdwun3h2x9lfbbBIQSJ2XtCniKYqUTmUkj2INiDJmSGuhWSZyRG2KtSnh3bDoKlRVuiG/nI6aa6yHuvvEuOpO6q9M0n4To4KsjZQbEHrqfpDfw42eSBXqLTRnc5VQFmJ/CBzMk5Zh6dwQdQQQfnJYSBcXGoOoI5ETBWcR/5O2ynXC4heMihRTZTZhTN8ou3xAAEa2Ok1O8niFUrZlw96FK2UnQ1Kh1Bu3JV9Br6zH2RjfBjbHiPV41RKApvS8yBvMri4tnSpy56jy9Ocg+GOwHrYs4qpmK0L2Ytq1ZgOd7lvKTf3E5PFuTbKOh0+WkvXdbYa4TB06a87B3P+qowBY+3QegnKm3nv8btlY6TikApJJSCUnq1wRGSKZJMZItkjqQ2SJZJNZIpkiENkiyklskWUiEhUjFWEqxqpM6QqkaqwlSaLbG38p4dDzMfLddTfsogza0VjtsNo7Wp0B5jduijn8+0h4bA1sV5q5NKnzWmuhYevYff2h7E3bykVcR56nMLzFM9z3b1nRqstxmKzbu3j0i4XZ1OmPIir6ga/MnWSTTuCDqCLEdwYYWGFmNdojHG7IRNnY9sKBko4wCthh0WooyPSBPyt7ibjeneKns/DNWqjNY5UXkajnkt+nc+kzvXuuuOohc5o1KTcSjVXnTcC3zB6j2lU79bRxlVVw2NzUq1L/SQKWLW4tU10JBHxD5gGct466ZyMXxwxHE1oUMl/hBfNlvyzHS9utp225O8tPGYvEvRBVayUKxDWuHVeG4NuZHlF/SUbRpWBQ89dBbWx79b9LSyfBJbYiqDz4TH286aTEXmZbmkRErdyz2WMyz2Wd3Fy2+269LFUGqOMlSgjOtRQLkIC2Ru6nX2veU0+p1tYW59e+WXnvtVybNxRGh4TL/XZfznz9xGRrBQwF7DpZuYM4fI60bvdTYBxuMp01vlvxKpJtlpowzfM6L/9S+skqzwbYHE17jKTRWwOjCz+a3cWy6+glsFZv4uoZv5IKQCskFYBWddYRmSLZJKZYtkiMRWSKZJLZYpljoRGSLKSWyRZWa0YcqRqrMqsYqzJaTefaHCpALoaht62HO0xutsYqOLVWzt8APNF/In+0nUdmlsS1Sp5gmlIG1lBAuZt1WEy5xTbcpYVYYWZVYwLMuwQsMLCCwgsCDLNZt/dqhjqRp4hA1/hcaPSPRkbofset5uAs9lglB7R3SOExRo4i1VUAZGIstZDyIHNddCOhHtOg3OrJgqrPTpEZ1ysoJYZb3ut+R0li7zbHpYjDPx7KKas61OtEqCc1+2moOhlK4PeimCBaoRp5iQCfl+UK1rVm83mepX3SYMoI5MAR7EXh2kLd7E8XCUXvmzoDfuNQL+uk2OWaaaXevZn6Rga9MHKWQkG2bVLONLjnltz6ymcLskKQW5m1785de9GL4OEqtcAlcg9S2mnra8ofaW1yKxtr+XoJyu6VdruzTFLGUqoa1jw25WNN9GU9xfKfcS0ispSniGpaVVam1g1nGUkMLg+xE7Xdrf1LCnXLGxCrU5gA9HPp39fSVZiOhaN7doVgFY8WIuLEHUEagiCVnVjEcrAZZIKxbLEI7JFMslMsUyx1IxWKKyUyxZWaByrGKsyFjFWY1MKsYFngsYqwLwWGFmQsMLIsBYQWEFmbQIcs0m9O+GH2dSzYh/MRdKSEGpV/lXoP4jYCcfvv4trTvR2c6l1NnxDANTS3MUgfjPS5095T+2qr16j1iWqcVixYksdehJJNh07CYm0Q1xlK3h3zr46qz1nqEMTlp5yKdNSdFCDTQW1I1muw9cf9+8iZPtGLb7TOiYh9MeHldamysKUKnLSVGykHK4+IG3I36HXWdFllT+BO3BathWbU2xFIHroFq29fhPz95blpsOB8VcWVpUkH4i7/wBICj/lOA3J3e/SdoUgwzKp4r3GhVNbW6C9hb1nY+MdXI2HJuAVqKD3N1Nve2s5ncHfJMHWqGrTVhUVVupOZACT5QdDe4vy5Tnby3Hhae9G6FHaFLJVzIw+GrTsKiegJGq+hlSb1eHmK2aGrU3GJw62LMBapTB61KfK38QNvaXDgd7sJWTMtemABchzlZfcH8pKw+1KFfy06lKrmBOW4JZeTXU6kd/ebmIkRMwqncDxC4dqVa70jyKXLUT/ACHUL6C8tmnUVhdSGB5FSCD85WW9XgsWqmrsx0o314NQsArdqbj4Qex5e057Y29eI2LieFjEqakcWkTfMp/e0m5E9j1sRzmYtNepMxE+F3FYtlmNn4+niKKVaLCpTqqGVhyIP9j0t0tGlZ1cyCsWyyQVi2WKxHZYsrJLLFlY6DgsMLMhYYWZTAWMCzwWMAkWAsMLPAQwIaXgJD23sw4nDVaK1GoGspTiIAWQHnYHuLj5yeBCAgXK7D8M8BhFAXDpWYCxqYgCqx/q0X2AE12+fhvgnoVKy5NnvSU1DWpLamFXUmpSXRh7WM7y05fxQ2gtDY+KL/vKfAX+aoco+mp+UzMQdfN20aWWoRmpv/HTPkcdGFwCPYgGQ2S0vvdPwdwrYSm+OSpUr1lFRxxHRaWbUIApGoBFyesfX8CcAzkq+KRSPhFRTY35hmUm1tLTMQZ8qY3O2k2Hx+Gqr+7rUtO4ZgjD6MZ9VZZw+yPBjA4eqlT9vWNIhlWq4yZgbglVAvY2NvSd3aagNftXYtHFUzTxNJKyHXK4vY9weYPqJxG1PBLCPrhqlfCnsCKqfR9R9ZY1p60sgqWxXgpi0uaWKoVrcg4qUifS92Amv3BSpR29RoYpWo1KIrLlYg3ZqRsARoQV1BHYS+CJx21NyGq7bw2PVkWnRp5ai653dQ4S3Qiz/wC2GLXV2nJ+IG4ibToAAinXpXNKoRprzR+6H7HWdfaCRNT2z4cp4fbuVcBs9aOIZWcPUeynMqB2uFB69/nOiIjiILCMIgiLZY8rAKzQRysErHlYBWSMOh1OluUNZUWF8Yv/AF6fEymtTurBg9qoA8rl00W40IsbEdpuNk+M+GdmXEBqAuMpPnW1+pUaTHKPayVjq/vMNWHf4Tr2HuenOcHW8WMFUGXPVUMrXIQ+Q2Nm56gWuLd5odo+LJWkBlWpxS1QEZbZQLhSqksLte4bXr1lyhLgRweRjQJU1bxjQN5DTRTwQwILMpY2qcvKygC5trqCL3ImP1zJcmpTByMWVqVQLxaVyPgb8WWxt9OszygrdAhASsNmeKim9LStiGW4e4FBVDMSeILkgL2BJP27zZm3KdXNlrUqmVihyEWBB9zpa1pbpbQCQNubCpY2jwcQCyZ0qWBsc1Ngy69rj6SZRrq/wkG2mkzXqZUZtPKpbXTkCefTlI4MCZgJUBAI6gMO9iLiRn2vSDhS63a9hcE+W+fTpltr2uJJMtPWkCntdL5SbXLAdRlXUsT0AuPqJKpYpWFwdNBrpz5af5zlqNtMWiK+0aaEBmAJFxqOVwL/AFIj7627a/59JamJi0IxBxqZstwWtmyjnlvYn2vFGEQSIcwZAoiCRGkQSJaiSIBEKpfMLctb+umlpkrNaMJKwCI8iAVlofIoJmc8G8yTPI6s5ZkCBmhdJAQniT3ggzDSSRSrlDdSVPK6mx10IuNeUm0dt1lvlq1P6uwtoOmg95qFOsZe8k7HYPiXi8IMqMjpe5Wot/w5dGBvaw1HW594zHeK+PqpkFUU14fCIUXNuV8za5rG1+1+c4lWmC0eUrHX/rJx37M/pBLUWDq1gOWlmA0ZbE6ETWVd6K7vmeqz2sMrG6ZQ2YIy/iXNY2PM87zRkwb6fWHYxuV29WDX4r3Nr3YkG17C17WsZtMPv/jadPJSxL00DmoFAUgMTmOpBNr62vacmTCUy7ON428eIYqzVWzIAgYfFZRZfNzuNeXeNrb5Yx7ZsTW8oyABioC3vlsthaaENp9IaH7w2Q6zD+J2PVQoxLkKQRyvpzGbmVPUG/ym5wnjNi0ALpQqlQwFwQbHkCw5gWGvMyus3+e8wX+8YtPtLm2b4+qLjE4QgDKFNBwx7MWD299JMpePuFK+ehiAdb5QpFwdBqeo1lGg3njNReS+htneMWCqk5n4IC3vVstmPIWuSR0NuVr9Zs03/wAG9LOMVhgwJKqKgzWBsLj119NQZ8xEz3Sa5rH0c/ipghS4hrJa98gINQakHyjn30mv/WTgziHqU8WlKmafnSojWq1VYZWB/CSjEG2vlF+WtBFrr9pgH85c1j6LPizs8KCa4JOUBVBuCRrmuNAO5t7RO0vFnA0UB4oqswuFo/tLe5Hw/PtPndjCvHnK4v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0" name="Picture 6" descr="http://www.renuevodeplenitud.com/wp-content/uploads/delicados-saltare1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0928"/>
            <a:ext cx="3528392" cy="302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809198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Quiero recalcar que como el «día y la ora nadie lo sabe», lo más importante es que diariamente estemos preparados, como si </a:t>
            </a:r>
            <a:r>
              <a:rPr lang="es-CO" sz="2400" b="1" dirty="0" smtClean="0">
                <a:solidFill>
                  <a:srgbClr val="FF0000"/>
                </a:solidFill>
              </a:rPr>
              <a:t>viniese </a:t>
            </a:r>
            <a:r>
              <a:rPr lang="es-CO" sz="2400" b="1" dirty="0">
                <a:solidFill>
                  <a:srgbClr val="FF0000"/>
                </a:solidFill>
              </a:rPr>
              <a:t>hoy.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2230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61926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dirty="0"/>
              <a:t>Mientras que los impíos decían a los montes y a las peñas: «Caed sobre nosotros</a:t>
            </a:r>
            <a:r>
              <a:rPr lang="es-CO" sz="2800" dirty="0" smtClean="0"/>
              <a:t>». Enfrentarse </a:t>
            </a:r>
            <a:r>
              <a:rPr lang="es-CO" sz="2800" dirty="0"/>
              <a:t>a Dios en ese momento es más espantoso que hacer frente aun a la muerte. Tan abrumadores serían la angustia y el espanto del pueblo, que en su desesperación desearía una muerte rápida.  Preferiría ser sepultado bajo montañas o montes, antes que contemplar más escenas tan desgarradoras, antes que soportar más tales calamidades.</a:t>
            </a:r>
          </a:p>
          <a:p>
            <a:pPr marL="0" indent="0" algn="ctr">
              <a:buNone/>
            </a:pPr>
            <a:r>
              <a:rPr lang="es-CO" sz="2800" dirty="0"/>
              <a:t>Es universal. </a:t>
            </a:r>
            <a:r>
              <a:rPr lang="es-CO" sz="2800" dirty="0" smtClean="0">
                <a:solidFill>
                  <a:srgbClr val="FF0000"/>
                </a:solidFill>
              </a:rPr>
              <a:t>Apoc.6: </a:t>
            </a:r>
            <a:r>
              <a:rPr lang="es-CO" sz="2800" dirty="0">
                <a:solidFill>
                  <a:srgbClr val="FF0000"/>
                </a:solidFill>
              </a:rPr>
              <a:t>15</a:t>
            </a:r>
            <a:r>
              <a:rPr lang="es-CO" sz="2800" dirty="0"/>
              <a:t> menciona a los </a:t>
            </a:r>
            <a:r>
              <a:rPr lang="es-CO" b="1" dirty="0"/>
              <a:t>reyes</a:t>
            </a:r>
            <a:r>
              <a:rPr lang="es-CO" sz="2800" dirty="0"/>
              <a:t>, los </a:t>
            </a:r>
            <a:r>
              <a:rPr lang="es-CO" b="1" dirty="0"/>
              <a:t>capitanes</a:t>
            </a:r>
            <a:r>
              <a:rPr lang="es-CO" sz="2800" dirty="0"/>
              <a:t>, los </a:t>
            </a:r>
            <a:r>
              <a:rPr lang="es-CO" b="1" dirty="0"/>
              <a:t>grandes</a:t>
            </a:r>
            <a:r>
              <a:rPr lang="es-CO" sz="2800" dirty="0"/>
              <a:t>, los </a:t>
            </a:r>
            <a:r>
              <a:rPr lang="es-CO" b="1" dirty="0"/>
              <a:t>ricos</a:t>
            </a:r>
            <a:r>
              <a:rPr lang="es-CO" sz="2800" dirty="0"/>
              <a:t>, los </a:t>
            </a:r>
            <a:r>
              <a:rPr lang="es-CO" b="1" dirty="0"/>
              <a:t>fuertes</a:t>
            </a:r>
            <a:r>
              <a:rPr lang="es-CO" sz="2800" dirty="0"/>
              <a:t>, los </a:t>
            </a:r>
            <a:r>
              <a:rPr lang="es-CO" b="1" dirty="0"/>
              <a:t>esclavos</a:t>
            </a:r>
            <a:r>
              <a:rPr lang="es-CO" sz="2800" dirty="0"/>
              <a:t> y los </a:t>
            </a:r>
            <a:r>
              <a:rPr lang="es-CO" b="1" dirty="0"/>
              <a:t>libres</a:t>
            </a:r>
            <a:r>
              <a:rPr lang="es-CO" sz="2800" dirty="0" smtClean="0"/>
              <a:t>.</a:t>
            </a:r>
            <a:r>
              <a:rPr lang="es-CO" sz="2800" i="1" u="sng" dirty="0" smtClean="0"/>
              <a:t> </a:t>
            </a:r>
            <a:r>
              <a:rPr lang="es-CO" sz="2800" i="1" u="sng" dirty="0"/>
              <a:t>Se ha hecho notar que estas siete palabras incluyen " toda la gama de la sociedad humana.» Nadie estará exento del juicio de Dios</a:t>
            </a:r>
            <a:r>
              <a:rPr lang="es-CO" sz="2800" dirty="0"/>
              <a:t>. </a:t>
            </a:r>
            <a:endParaRPr lang="es-CO" sz="2800" dirty="0" smtClean="0"/>
          </a:p>
        </p:txBody>
      </p:sp>
    </p:spTree>
    <p:extLst>
      <p:ext uri="{BB962C8B-B14F-4D97-AF65-F5344CB8AC3E}">
        <p14:creationId xmlns:p14="http://schemas.microsoft.com/office/powerpoint/2010/main" val="173439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b="1" i="1" u="sng" dirty="0" smtClean="0"/>
              <a:t>Las siete gamas de la sociedad se distribuirían así:</a:t>
            </a:r>
          </a:p>
          <a:p>
            <a:pPr marL="0" indent="0">
              <a:buNone/>
            </a:pPr>
            <a:r>
              <a:rPr lang="es-CO" b="1" dirty="0" smtClean="0"/>
              <a:t>1</a:t>
            </a:r>
            <a:r>
              <a:rPr lang="es-CO" b="1" dirty="0"/>
              <a:t>)</a:t>
            </a:r>
            <a:r>
              <a:rPr lang="es-CO" dirty="0">
                <a:solidFill>
                  <a:srgbClr val="FF0000"/>
                </a:solidFill>
              </a:rPr>
              <a:t>. Los grandes puede que fueran los gobernadores Romanos que persiguieron a la Iglesia; </a:t>
            </a:r>
          </a:p>
          <a:p>
            <a:pPr marL="0" indent="0">
              <a:buNone/>
            </a:pPr>
            <a:r>
              <a:rPr lang="es-CO" b="1" dirty="0"/>
              <a:t>2)</a:t>
            </a:r>
            <a:r>
              <a:rPr lang="es-CO" dirty="0"/>
              <a:t>. </a:t>
            </a:r>
            <a:r>
              <a:rPr lang="es-CO" dirty="0">
                <a:solidFill>
                  <a:srgbClr val="002060"/>
                </a:solidFill>
              </a:rPr>
              <a:t>los capitanes, las autoridades militares. </a:t>
            </a:r>
          </a:p>
          <a:p>
            <a:pPr marL="0" indent="0">
              <a:buNone/>
            </a:pPr>
            <a:r>
              <a:rPr lang="es-CO" b="1" dirty="0"/>
              <a:t>3)</a:t>
            </a:r>
            <a:r>
              <a:rPr lang="es-CO" dirty="0"/>
              <a:t>.</a:t>
            </a:r>
            <a:r>
              <a:rPr lang="es-CO" b="1" dirty="0">
                <a:solidFill>
                  <a:srgbClr val="7030A0"/>
                </a:solidFill>
              </a:rPr>
              <a:t> Por muy grandes que fueran eran hombres,</a:t>
            </a:r>
          </a:p>
          <a:p>
            <a:pPr marL="0" indent="0">
              <a:buNone/>
            </a:pPr>
            <a:r>
              <a:rPr lang="es-CO" b="1" dirty="0"/>
              <a:t>4)</a:t>
            </a:r>
            <a:r>
              <a:rPr lang="es-CO" dirty="0"/>
              <a:t>.  </a:t>
            </a:r>
            <a:r>
              <a:rPr lang="es-CO" b="1" dirty="0">
                <a:solidFill>
                  <a:srgbClr val="C00000"/>
                </a:solidFill>
              </a:rPr>
              <a:t>y por mucho poder que manejaran estaban sujetos al juicio de Dios. </a:t>
            </a:r>
          </a:p>
          <a:p>
            <a:pPr marL="0" indent="0">
              <a:buNone/>
            </a:pPr>
            <a:r>
              <a:rPr lang="es-CO" b="1" dirty="0"/>
              <a:t>5)</a:t>
            </a:r>
            <a:r>
              <a:rPr lang="es-CO" dirty="0"/>
              <a:t>.</a:t>
            </a:r>
            <a:r>
              <a:rPr lang="es-CO" b="1" dirty="0">
                <a:solidFill>
                  <a:srgbClr val="0070C0"/>
                </a:solidFill>
              </a:rPr>
              <a:t> Por muy rica que sea una persona,</a:t>
            </a:r>
          </a:p>
          <a:p>
            <a:pPr marL="0" indent="0">
              <a:buNone/>
            </a:pPr>
            <a:r>
              <a:rPr lang="es-CO" b="1" dirty="0"/>
              <a:t>6)</a:t>
            </a:r>
            <a:r>
              <a:rPr lang="es-CO" dirty="0"/>
              <a:t>.  </a:t>
            </a:r>
            <a:r>
              <a:rPr lang="es-CO" b="1" dirty="0">
                <a:solidFill>
                  <a:schemeClr val="accent6">
                    <a:lumMod val="50000"/>
                  </a:schemeClr>
                </a:solidFill>
              </a:rPr>
              <a:t>por muy fuerte, por muy libre que se considere,</a:t>
            </a:r>
          </a:p>
          <a:p>
            <a:pPr marL="0" indent="0">
              <a:buNone/>
            </a:pPr>
            <a:r>
              <a:rPr lang="es-CO" b="1" dirty="0"/>
              <a:t>7)</a:t>
            </a:r>
            <a:r>
              <a:rPr lang="es-CO" dirty="0"/>
              <a:t>.  </a:t>
            </a:r>
            <a:r>
              <a:rPr lang="es-CO" b="1" dirty="0">
                <a:solidFill>
                  <a:srgbClr val="00B050"/>
                </a:solidFill>
              </a:rPr>
              <a:t>por muy insignificante que fuera un esclavo, no escaparía al juicio de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8977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solidFill>
                  <a:srgbClr val="FF0000"/>
                </a:solidFill>
                <a:latin typeface="Algerian" pitchFamily="82" charset="0"/>
              </a:rPr>
              <a:t>Para reflexionar</a:t>
            </a:r>
            <a:endParaRPr lang="es-CO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4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600" b="1" i="1" dirty="0"/>
              <a:t>¿Qué debo hacer?</a:t>
            </a:r>
          </a:p>
          <a:p>
            <a:r>
              <a:rPr lang="es-CO" dirty="0"/>
              <a:t>1) 1 Ped.3:9.    Arrepentirnos de </a:t>
            </a:r>
            <a:r>
              <a:rPr lang="es-CO" dirty="0" smtClean="0"/>
              <a:t>nuestros malos </a:t>
            </a:r>
            <a:r>
              <a:rPr lang="es-CO" dirty="0"/>
              <a:t>caminos.</a:t>
            </a:r>
          </a:p>
          <a:p>
            <a:r>
              <a:rPr lang="es-CO" dirty="0"/>
              <a:t>2) Heb.10:36,37.  Perseverar hasta que </a:t>
            </a:r>
            <a:r>
              <a:rPr lang="es-CO" dirty="0" smtClean="0"/>
              <a:t>Jesús </a:t>
            </a:r>
            <a:r>
              <a:rPr lang="es-CO" dirty="0"/>
              <a:t>vuelva</a:t>
            </a:r>
            <a:r>
              <a:rPr lang="es-CO" dirty="0" smtClean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005064"/>
            <a:ext cx="62281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En vista del inminente regreso de Cristo por su iglesia, lo invito a reflexionar sobre la necesidad de entregarse a Cristo ahora, y si ya lo hizo, estreche más su relación con Él, </a:t>
            </a:r>
            <a:r>
              <a:rPr lang="es-CO" sz="2800" dirty="0" smtClean="0"/>
              <a:t>recuerda que Dios te ama, este </a:t>
            </a:r>
            <a:r>
              <a:rPr lang="es-CO" sz="2800" dirty="0"/>
              <a:t>es mi ruego y oración. Amen. </a:t>
            </a:r>
          </a:p>
        </p:txBody>
      </p:sp>
      <p:sp>
        <p:nvSpPr>
          <p:cNvPr id="5" name="AutoShape 2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1.bp.blogspot.com/-lVRBV93qX_A/Te6OeN6t98I/AAAAAAAAAE0/28Cn8wgbPgk/s1600/oracio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61048"/>
            <a:ext cx="2902456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2148</Words>
  <Application>Microsoft Office PowerPoint</Application>
  <PresentationFormat>Presentación en pantalla (4:3)</PresentationFormat>
  <Paragraphs>98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JESÚS VIENE POR EL REMANENTE FIEL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Los eventos se ven por doquier:  no falta sino que tu te decidas por Él.</vt:lpstr>
      <vt:lpstr>Presentación de PowerPoint</vt:lpstr>
      <vt:lpstr>Presentación de PowerPoint</vt:lpstr>
      <vt:lpstr>Esta promesa tiene cuatro señales distintivas</vt:lpstr>
      <vt:lpstr>Presentación de PowerPoint</vt:lpstr>
      <vt:lpstr>¿Se sabe la fecha del regreso de Jesús?</vt:lpstr>
      <vt:lpstr>Presentación de PowerPoint</vt:lpstr>
      <vt:lpstr>Presentación de PowerPoint</vt:lpstr>
      <vt:lpstr>El problema está en saber cuando comienza este periodo de tiempo.</vt:lpstr>
      <vt:lpstr>Presentación de PowerPoint</vt:lpstr>
      <vt:lpstr>Presentación de PowerPoint</vt:lpstr>
      <vt:lpstr>¿Porqué el mundo estará sumido en una terrible crisis final antes que Jesús aparezca?</vt:lpstr>
      <vt:lpstr>En estas circunstancias, ¿Qué terrible advertencia nos hace Jesús?</vt:lpstr>
      <vt:lpstr>Presentación de PowerPoint</vt:lpstr>
      <vt:lpstr>¿Cual será la reacción de los justos e impíos cuando vean a Jesús en las nubes?</vt:lpstr>
      <vt:lpstr>Presentación de PowerPoint</vt:lpstr>
      <vt:lpstr>Presentación de PowerPoint</vt:lpstr>
      <vt:lpstr>Presentación de PowerPoint</vt:lpstr>
      <vt:lpstr>Presentación de PowerPoint</vt:lpstr>
      <vt:lpstr>Para reflexionar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JESÚA VIENE POR EL REMANENTE FIEL</dc:title>
  <dc:creator>FAMILIA FIERRO CH</dc:creator>
  <cp:lastModifiedBy>FAMILIA FIERRO CH</cp:lastModifiedBy>
  <cp:revision>100</cp:revision>
  <dcterms:created xsi:type="dcterms:W3CDTF">2013-01-23T02:11:58Z</dcterms:created>
  <dcterms:modified xsi:type="dcterms:W3CDTF">2013-04-16T13:39:29Z</dcterms:modified>
</cp:coreProperties>
</file>